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58" r:id="rId2"/>
    <p:sldId id="359" r:id="rId3"/>
    <p:sldId id="901" r:id="rId4"/>
    <p:sldId id="838" r:id="rId5"/>
    <p:sldId id="902" r:id="rId6"/>
    <p:sldId id="839" r:id="rId7"/>
    <p:sldId id="903" r:id="rId8"/>
    <p:sldId id="841" r:id="rId9"/>
    <p:sldId id="886" r:id="rId10"/>
    <p:sldId id="887" r:id="rId11"/>
    <p:sldId id="889" r:id="rId12"/>
    <p:sldId id="890" r:id="rId13"/>
    <p:sldId id="891" r:id="rId14"/>
    <p:sldId id="897" r:id="rId15"/>
    <p:sldId id="892" r:id="rId16"/>
    <p:sldId id="893" r:id="rId17"/>
    <p:sldId id="894" r:id="rId18"/>
    <p:sldId id="845" r:id="rId19"/>
    <p:sldId id="895" r:id="rId20"/>
  </p:sldIdLst>
  <p:sldSz cx="12192000" cy="6858000"/>
  <p:notesSz cx="7010400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F6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885E71-BC88-4DB5-ABE5-DFAF4E7816C2}" type="doc">
      <dgm:prSet loTypeId="urn:microsoft.com/office/officeart/2005/8/layout/hierarchy3" loCatId="hierarchy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0BF417B1-3DA0-4515-8D18-CF4AE92EA7E0}">
      <dgm:prSet phldrT="[Текст]" custT="1"/>
      <dgm:spPr/>
      <dgm:t>
        <a:bodyPr/>
        <a:lstStyle/>
        <a:p>
          <a:r>
            <a:rPr lang="ru-RU" sz="20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Программы</a:t>
          </a:r>
          <a:endParaRPr lang="ru-RU" sz="20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B185D0E-275D-4794-9897-BBDB012AE522}" type="parTrans" cxnId="{6528953F-851D-44DC-9A8C-FE94AFD435C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7291B0-F472-43C2-93FA-80913728CF35}" type="sibTrans" cxnId="{6528953F-851D-44DC-9A8C-FE94AFD435C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B72B74-844D-47B3-A8F1-01CE244B8D2C}">
      <dgm:prSet phldrT="[Текст]" custT="1"/>
      <dgm:spPr/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Защита интеллектуальной собственности</a:t>
          </a:r>
        </a:p>
      </dgm:t>
    </dgm:pt>
    <dgm:pt modelId="{4CFD1497-7718-4268-AB83-55F839CF97EB}" type="parTrans" cxnId="{F5010E71-04ED-47A5-9CCB-AD62CBFE36E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C40E67-0892-46C9-9D3A-11AF7C201B88}" type="sibTrans" cxnId="{F5010E71-04ED-47A5-9CCB-AD62CBFE36E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BD3F69-6ED3-4F8B-AC96-63ABDBDF4DAC}">
      <dgm:prSet phldrT="[Текст]" custT="1"/>
      <dgm:spPr/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Создание прототипов</a:t>
          </a:r>
        </a:p>
      </dgm:t>
    </dgm:pt>
    <dgm:pt modelId="{0657208D-75EA-4796-A089-11381F27FED7}" type="parTrans" cxnId="{5B2DAB7F-3631-449E-A821-DF591EA1D12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C87A2B-0402-41B5-ACF9-B7E48E036DD3}" type="sibTrans" cxnId="{5B2DAB7F-3631-449E-A821-DF591EA1D12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A202B6-44E9-4C79-8E72-FF33B0083774}">
      <dgm:prSet phldrT="[Текст]" custT="1"/>
      <dgm:spPr/>
      <dgm:t>
        <a:bodyPr/>
        <a:lstStyle/>
        <a:p>
          <a:r>
            <a:rPr lang="ru-RU" sz="20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Способы финансирования</a:t>
          </a:r>
          <a:endParaRPr lang="ru-RU" sz="20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A5E6EB8B-0CF2-4F04-A6DE-1A95030637F0}" type="parTrans" cxnId="{D59967F9-7CE9-4D1F-A7C1-D0C46F1E5C6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A552F4-2C5A-446F-BE83-C91E05A5F618}" type="sibTrans" cxnId="{D59967F9-7CE9-4D1F-A7C1-D0C46F1E5C6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F2AB4C-1AEC-42D8-B6A3-4735D19C9163}">
      <dgm:prSet phldrT="[Текст]" custT="1"/>
      <dgm:spPr/>
      <dgm:t>
        <a:bodyPr/>
        <a:lstStyle/>
        <a:p>
          <a:pPr algn="l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Компенсация понесенных расходов</a:t>
          </a:r>
        </a:p>
      </dgm:t>
    </dgm:pt>
    <dgm:pt modelId="{1905E7D9-C6ED-4088-9669-6DF516C9FDCC}" type="parTrans" cxnId="{FD2C48F5-10BE-40B4-AD04-635C5D6D4B2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3885F6-3F6D-46AD-B995-14AFEDBCFF31}" type="sibTrans" cxnId="{FD2C48F5-10BE-40B4-AD04-635C5D6D4B2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3D327F-4CD0-44C9-A762-90EC49195D00}">
      <dgm:prSet phldrT="[Текст]" custT="1"/>
      <dgm:spPr/>
      <dgm:t>
        <a:bodyPr/>
        <a:lstStyle/>
        <a:p>
          <a:pPr algn="l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Авансирование планируемых расходов</a:t>
          </a:r>
        </a:p>
        <a:p>
          <a:pPr algn="l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– на счет Участника</a:t>
          </a:r>
        </a:p>
        <a:p>
          <a:pPr algn="l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– на счет подрядчика</a:t>
          </a:r>
        </a:p>
      </dgm:t>
    </dgm:pt>
    <dgm:pt modelId="{4DB705F6-BE8D-4C8F-B8A5-B0F7A9C5A4F2}" type="parTrans" cxnId="{92459AB3-F445-409C-A34A-DF0F5DED8AE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3419EC-420E-42D0-8940-FF56FDE19117}" type="sibTrans" cxnId="{92459AB3-F445-409C-A34A-DF0F5DED8AE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30957C-E192-46FB-989E-74721E6F163A}">
      <dgm:prSet phldrT="[Текст]" custT="1"/>
      <dgm:spPr/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Проведение Испытаний</a:t>
          </a:r>
        </a:p>
      </dgm:t>
    </dgm:pt>
    <dgm:pt modelId="{C3053475-9A69-4EC6-A69E-A78E2B7C6CA8}" type="parTrans" cxnId="{C0AA5D32-0C32-4988-A0FB-7162D90EE1D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24109-A6FD-404B-B043-C8D6B4DF0882}" type="sibTrans" cxnId="{C0AA5D32-0C32-4988-A0FB-7162D90EE1D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23483-0F5D-4A64-AD4B-1627601C33A7}">
      <dgm:prSet phldrT="[Текст]" custT="1"/>
      <dgm:spPr/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Участие в выставках и конференциях</a:t>
          </a:r>
        </a:p>
      </dgm:t>
    </dgm:pt>
    <dgm:pt modelId="{4E674B5A-2C45-433B-BF87-3FAF5C2D83B8}" type="parTrans" cxnId="{BFBE5332-D3AF-47F1-BD5D-BA4F3D4B283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7C4182-32E5-48D4-8B70-3731C31C956C}" type="sibTrans" cxnId="{BFBE5332-D3AF-47F1-BD5D-BA4F3D4B283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1F295B-0FCC-4079-BA38-CCEF7C92C471}">
      <dgm:prSet custT="1"/>
      <dgm:spPr/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Покупка комплектующих</a:t>
          </a:r>
        </a:p>
      </dgm:t>
    </dgm:pt>
    <dgm:pt modelId="{8D7E5196-3C15-46E6-BE75-00EF242412DC}" type="parTrans" cxnId="{A2555BAD-A0F1-48D4-B7A0-9537F380258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712973-9493-472B-83B0-0D64F373E919}" type="sibTrans" cxnId="{A2555BAD-A0F1-48D4-B7A0-9537F380258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C808CE-6600-4C9B-A09E-EA4F37BFCD9B}">
      <dgm:prSet custT="1"/>
      <dgm:spPr/>
      <dgm:t>
        <a:bodyPr/>
        <a:lstStyle/>
        <a:p>
          <a:pPr algn="l"/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Маркетинговые</a:t>
          </a:r>
          <a:r>
            <a:rPr lang="ru-RU" sz="12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сервисы для участников</a:t>
          </a:r>
        </a:p>
      </dgm:t>
    </dgm:pt>
    <dgm:pt modelId="{2C2C1497-C42C-4BE8-8100-82BA6B75D266}" type="parTrans" cxnId="{050CFDDD-B974-4BA9-BF25-BB0200391D2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E8BF75-E542-4F61-8109-E0E35AF16539}" type="sibTrans" cxnId="{050CFDDD-B974-4BA9-BF25-BB0200391D2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DBA2CF-666E-4B87-ACB5-783000C8C704}">
      <dgm:prSet custT="1"/>
      <dgm:spPr/>
      <dgm:t>
        <a:bodyPr/>
        <a:lstStyle/>
        <a:p>
          <a:pPr algn="l"/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Покупка</a:t>
          </a:r>
          <a:r>
            <a:rPr lang="ru-RU" sz="1300" kern="1200" dirty="0"/>
            <a:t> </a:t>
          </a: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лицензий ПО</a:t>
          </a:r>
        </a:p>
      </dgm:t>
    </dgm:pt>
    <dgm:pt modelId="{0E785DD8-AEF8-4C69-9E83-A261887DB94D}" type="parTrans" cxnId="{17A1C0BE-5C18-47F0-B321-A380A3CF2480}">
      <dgm:prSet/>
      <dgm:spPr/>
      <dgm:t>
        <a:bodyPr/>
        <a:lstStyle/>
        <a:p>
          <a:endParaRPr lang="ru-RU"/>
        </a:p>
      </dgm:t>
    </dgm:pt>
    <dgm:pt modelId="{1DA1D06D-F34D-4521-A415-541F99686DB4}" type="sibTrans" cxnId="{17A1C0BE-5C18-47F0-B321-A380A3CF2480}">
      <dgm:prSet/>
      <dgm:spPr/>
      <dgm:t>
        <a:bodyPr/>
        <a:lstStyle/>
        <a:p>
          <a:endParaRPr lang="ru-RU"/>
        </a:p>
      </dgm:t>
    </dgm:pt>
    <dgm:pt modelId="{AFA8878C-A5A4-4EB0-9EEE-A38F7C635EFC}" type="pres">
      <dgm:prSet presAssocID="{2C885E71-BC88-4DB5-ABE5-DFAF4E7816C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4FD1E95-8774-4119-88C8-B2247056C4D1}" type="pres">
      <dgm:prSet presAssocID="{0BF417B1-3DA0-4515-8D18-CF4AE92EA7E0}" presName="root" presStyleCnt="0"/>
      <dgm:spPr/>
    </dgm:pt>
    <dgm:pt modelId="{12962DAF-A116-4AA4-BBE3-9505500E16C2}" type="pres">
      <dgm:prSet presAssocID="{0BF417B1-3DA0-4515-8D18-CF4AE92EA7E0}" presName="rootComposite" presStyleCnt="0"/>
      <dgm:spPr/>
    </dgm:pt>
    <dgm:pt modelId="{CB7EA856-1FB0-43DE-98F8-618E5E245155}" type="pres">
      <dgm:prSet presAssocID="{0BF417B1-3DA0-4515-8D18-CF4AE92EA7E0}" presName="rootText" presStyleLbl="node1" presStyleIdx="0" presStyleCnt="2" custScaleX="278969" custLinFactNeighborX="-15133" custLinFactNeighborY="23209"/>
      <dgm:spPr/>
    </dgm:pt>
    <dgm:pt modelId="{CBCA61A5-958C-4678-A8EE-3BB3EA2C93BB}" type="pres">
      <dgm:prSet presAssocID="{0BF417B1-3DA0-4515-8D18-CF4AE92EA7E0}" presName="rootConnector" presStyleLbl="node1" presStyleIdx="0" presStyleCnt="2"/>
      <dgm:spPr/>
    </dgm:pt>
    <dgm:pt modelId="{74D1FEEA-26C8-442D-BC8E-63D16EB6297B}" type="pres">
      <dgm:prSet presAssocID="{0BF417B1-3DA0-4515-8D18-CF4AE92EA7E0}" presName="childShape" presStyleCnt="0"/>
      <dgm:spPr/>
    </dgm:pt>
    <dgm:pt modelId="{1C7F2BB1-5F8C-49CE-B8AB-AE27FA84E947}" type="pres">
      <dgm:prSet presAssocID="{4CFD1497-7718-4268-AB83-55F839CF97EB}" presName="Name13" presStyleLbl="parChTrans1D2" presStyleIdx="0" presStyleCnt="9"/>
      <dgm:spPr/>
    </dgm:pt>
    <dgm:pt modelId="{4A007A4D-32F8-48FC-B78D-4DD14D0C51C5}" type="pres">
      <dgm:prSet presAssocID="{B5B72B74-844D-47B3-A8F1-01CE244B8D2C}" presName="childText" presStyleLbl="bgAcc1" presStyleIdx="0" presStyleCnt="9" custScaleX="315265" custScaleY="55459" custLinFactNeighborX="-28478" custLinFactNeighborY="7737">
        <dgm:presLayoutVars>
          <dgm:bulletEnabled val="1"/>
        </dgm:presLayoutVars>
      </dgm:prSet>
      <dgm:spPr/>
    </dgm:pt>
    <dgm:pt modelId="{E7C490D5-E398-492C-83E4-506CF77BA3FC}" type="pres">
      <dgm:prSet presAssocID="{0657208D-75EA-4796-A089-11381F27FED7}" presName="Name13" presStyleLbl="parChTrans1D2" presStyleIdx="1" presStyleCnt="9"/>
      <dgm:spPr/>
    </dgm:pt>
    <dgm:pt modelId="{D90F7506-A9D2-4EBB-A4D6-624830430ADE}" type="pres">
      <dgm:prSet presAssocID="{0ABD3F69-6ED3-4F8B-AC96-63ABDBDF4DAC}" presName="childText" presStyleLbl="bgAcc1" presStyleIdx="1" presStyleCnt="9" custScaleX="316586" custScaleY="41427" custLinFactNeighborX="-28478" custLinFactNeighborY="14408">
        <dgm:presLayoutVars>
          <dgm:bulletEnabled val="1"/>
        </dgm:presLayoutVars>
      </dgm:prSet>
      <dgm:spPr/>
    </dgm:pt>
    <dgm:pt modelId="{7DF08DB3-0C45-448B-8DA4-A735B7C7E94D}" type="pres">
      <dgm:prSet presAssocID="{C3053475-9A69-4EC6-A69E-A78E2B7C6CA8}" presName="Name13" presStyleLbl="parChTrans1D2" presStyleIdx="2" presStyleCnt="9"/>
      <dgm:spPr/>
    </dgm:pt>
    <dgm:pt modelId="{3E7D97D9-4FEB-4EA0-B942-2683320934C3}" type="pres">
      <dgm:prSet presAssocID="{1430957C-E192-46FB-989E-74721E6F163A}" presName="childText" presStyleLbl="bgAcc1" presStyleIdx="2" presStyleCnt="9" custScaleX="314254" custScaleY="39905" custLinFactNeighborX="-28478" custLinFactNeighborY="14281">
        <dgm:presLayoutVars>
          <dgm:bulletEnabled val="1"/>
        </dgm:presLayoutVars>
      </dgm:prSet>
      <dgm:spPr/>
    </dgm:pt>
    <dgm:pt modelId="{15207B98-3562-49E7-B468-BB5F8694BFF5}" type="pres">
      <dgm:prSet presAssocID="{4E674B5A-2C45-433B-BF87-3FAF5C2D83B8}" presName="Name13" presStyleLbl="parChTrans1D2" presStyleIdx="3" presStyleCnt="9"/>
      <dgm:spPr/>
    </dgm:pt>
    <dgm:pt modelId="{9EC88058-4875-41A6-B02F-548670D8F240}" type="pres">
      <dgm:prSet presAssocID="{9E923483-0F5D-4A64-AD4B-1627601C33A7}" presName="childText" presStyleLbl="bgAcc1" presStyleIdx="3" presStyleCnt="9" custScaleX="321277" custScaleY="68102" custLinFactNeighborX="-28478" custLinFactNeighborY="5504">
        <dgm:presLayoutVars>
          <dgm:bulletEnabled val="1"/>
        </dgm:presLayoutVars>
      </dgm:prSet>
      <dgm:spPr/>
    </dgm:pt>
    <dgm:pt modelId="{2D517528-883D-4189-BD50-61FE11096204}" type="pres">
      <dgm:prSet presAssocID="{8D7E5196-3C15-46E6-BE75-00EF242412DC}" presName="Name13" presStyleLbl="parChTrans1D2" presStyleIdx="4" presStyleCnt="9"/>
      <dgm:spPr/>
    </dgm:pt>
    <dgm:pt modelId="{42C539CE-9641-4C29-8DE0-1F2863DB0F19}" type="pres">
      <dgm:prSet presAssocID="{C11F295B-0FCC-4079-BA38-CCEF7C92C471}" presName="childText" presStyleLbl="bgAcc1" presStyleIdx="4" presStyleCnt="9" custScaleX="321346" custScaleY="44720" custLinFactNeighborX="-28478" custLinFactNeighborY="1952">
        <dgm:presLayoutVars>
          <dgm:bulletEnabled val="1"/>
        </dgm:presLayoutVars>
      </dgm:prSet>
      <dgm:spPr/>
    </dgm:pt>
    <dgm:pt modelId="{891AEDAF-E0C9-420D-8DD0-849A10FF413B}" type="pres">
      <dgm:prSet presAssocID="{2C2C1497-C42C-4BE8-8100-82BA6B75D266}" presName="Name13" presStyleLbl="parChTrans1D2" presStyleIdx="5" presStyleCnt="9"/>
      <dgm:spPr/>
    </dgm:pt>
    <dgm:pt modelId="{E7140164-0FFD-4FB7-B235-9CA4EBE419E0}" type="pres">
      <dgm:prSet presAssocID="{6FC808CE-6600-4C9B-A09E-EA4F37BFCD9B}" presName="childText" presStyleLbl="bgAcc1" presStyleIdx="5" presStyleCnt="9" custScaleX="334991" custScaleY="56708" custLinFactNeighborX="-28478" custLinFactNeighborY="1952">
        <dgm:presLayoutVars>
          <dgm:bulletEnabled val="1"/>
        </dgm:presLayoutVars>
      </dgm:prSet>
      <dgm:spPr/>
    </dgm:pt>
    <dgm:pt modelId="{0E6481EB-DAF5-40B5-8199-64723806F5DC}" type="pres">
      <dgm:prSet presAssocID="{0E785DD8-AEF8-4C69-9E83-A261887DB94D}" presName="Name13" presStyleLbl="parChTrans1D2" presStyleIdx="6" presStyleCnt="9"/>
      <dgm:spPr/>
    </dgm:pt>
    <dgm:pt modelId="{12F545B4-3DDB-4CD9-9D08-4B0079A8AFF2}" type="pres">
      <dgm:prSet presAssocID="{B4DBA2CF-666E-4B87-ACB5-783000C8C704}" presName="childText" presStyleLbl="bgAcc1" presStyleIdx="6" presStyleCnt="9" custScaleX="333378" custScaleY="35637" custLinFactNeighborX="-26019" custLinFactNeighborY="4925">
        <dgm:presLayoutVars>
          <dgm:bulletEnabled val="1"/>
        </dgm:presLayoutVars>
      </dgm:prSet>
      <dgm:spPr/>
    </dgm:pt>
    <dgm:pt modelId="{33E2DA87-7E3D-48E7-B528-FA4562EA512C}" type="pres">
      <dgm:prSet presAssocID="{02A202B6-44E9-4C79-8E72-FF33B0083774}" presName="root" presStyleCnt="0"/>
      <dgm:spPr/>
    </dgm:pt>
    <dgm:pt modelId="{19AEB203-A106-4CFB-A65A-334758B0F64C}" type="pres">
      <dgm:prSet presAssocID="{02A202B6-44E9-4C79-8E72-FF33B0083774}" presName="rootComposite" presStyleCnt="0"/>
      <dgm:spPr/>
    </dgm:pt>
    <dgm:pt modelId="{A74934A7-FA7B-4589-9BE4-7F5F139A47E6}" type="pres">
      <dgm:prSet presAssocID="{02A202B6-44E9-4C79-8E72-FF33B0083774}" presName="rootText" presStyleLbl="node1" presStyleIdx="1" presStyleCnt="2" custScaleX="289827" custLinFactNeighborX="-124" custLinFactNeighborY="23296"/>
      <dgm:spPr/>
    </dgm:pt>
    <dgm:pt modelId="{A7643EE9-8CB1-4542-A4FB-8FCE2CE43729}" type="pres">
      <dgm:prSet presAssocID="{02A202B6-44E9-4C79-8E72-FF33B0083774}" presName="rootConnector" presStyleLbl="node1" presStyleIdx="1" presStyleCnt="2"/>
      <dgm:spPr/>
    </dgm:pt>
    <dgm:pt modelId="{CDE80016-EEB8-4B66-ACD9-0C8ADFCF29CF}" type="pres">
      <dgm:prSet presAssocID="{02A202B6-44E9-4C79-8E72-FF33B0083774}" presName="childShape" presStyleCnt="0"/>
      <dgm:spPr/>
    </dgm:pt>
    <dgm:pt modelId="{5937C1C8-9102-4BE5-9F58-B0229353543C}" type="pres">
      <dgm:prSet presAssocID="{1905E7D9-C6ED-4088-9669-6DF516C9FDCC}" presName="Name13" presStyleLbl="parChTrans1D2" presStyleIdx="7" presStyleCnt="9"/>
      <dgm:spPr/>
    </dgm:pt>
    <dgm:pt modelId="{2DD5480D-0B7A-4ED6-A6B3-2FD42DBCDE68}" type="pres">
      <dgm:prSet presAssocID="{46F2AB4C-1AEC-42D8-B6A3-4735D19C9163}" presName="childText" presStyleLbl="bgAcc1" presStyleIdx="7" presStyleCnt="9" custScaleX="350003" custLinFactNeighborX="-10713" custLinFactNeighborY="16844">
        <dgm:presLayoutVars>
          <dgm:bulletEnabled val="1"/>
        </dgm:presLayoutVars>
      </dgm:prSet>
      <dgm:spPr/>
    </dgm:pt>
    <dgm:pt modelId="{7F24D21F-ACE3-4372-B477-52A4D18B7975}" type="pres">
      <dgm:prSet presAssocID="{4DB705F6-BE8D-4C8F-B8A5-B0F7A9C5A4F2}" presName="Name13" presStyleLbl="parChTrans1D2" presStyleIdx="8" presStyleCnt="9"/>
      <dgm:spPr/>
    </dgm:pt>
    <dgm:pt modelId="{EB8A4EB1-6383-46FE-9D18-9623CDAE3CCE}" type="pres">
      <dgm:prSet presAssocID="{0C3D327F-4CD0-44C9-A762-90EC49195D00}" presName="childText" presStyleLbl="bgAcc1" presStyleIdx="8" presStyleCnt="9" custScaleX="351953" custScaleY="212294" custLinFactNeighborX="-10050" custLinFactNeighborY="27942">
        <dgm:presLayoutVars>
          <dgm:bulletEnabled val="1"/>
        </dgm:presLayoutVars>
      </dgm:prSet>
      <dgm:spPr/>
    </dgm:pt>
  </dgm:ptLst>
  <dgm:cxnLst>
    <dgm:cxn modelId="{A2325B0B-2861-4E3B-A15D-99F4CA9FD14F}" type="presOf" srcId="{1905E7D9-C6ED-4088-9669-6DF516C9FDCC}" destId="{5937C1C8-9102-4BE5-9F58-B0229353543C}" srcOrd="0" destOrd="0" presId="urn:microsoft.com/office/officeart/2005/8/layout/hierarchy3"/>
    <dgm:cxn modelId="{FF344413-F692-480D-973C-4F91886E8012}" type="presOf" srcId="{02A202B6-44E9-4C79-8E72-FF33B0083774}" destId="{A7643EE9-8CB1-4542-A4FB-8FCE2CE43729}" srcOrd="1" destOrd="0" presId="urn:microsoft.com/office/officeart/2005/8/layout/hierarchy3"/>
    <dgm:cxn modelId="{94F3E01E-F43F-486A-ADBB-04F8CEE72E7F}" type="presOf" srcId="{C3053475-9A69-4EC6-A69E-A78E2B7C6CA8}" destId="{7DF08DB3-0C45-448B-8DA4-A735B7C7E94D}" srcOrd="0" destOrd="0" presId="urn:microsoft.com/office/officeart/2005/8/layout/hierarchy3"/>
    <dgm:cxn modelId="{61DD7629-1CCD-4451-81A8-E88332BA2B46}" type="presOf" srcId="{02A202B6-44E9-4C79-8E72-FF33B0083774}" destId="{A74934A7-FA7B-4589-9BE4-7F5F139A47E6}" srcOrd="0" destOrd="0" presId="urn:microsoft.com/office/officeart/2005/8/layout/hierarchy3"/>
    <dgm:cxn modelId="{84E8662D-70EF-4CA8-A2C5-32DA785A299C}" type="presOf" srcId="{2C885E71-BC88-4DB5-ABE5-DFAF4E7816C2}" destId="{AFA8878C-A5A4-4EB0-9EEE-A38F7C635EFC}" srcOrd="0" destOrd="0" presId="urn:microsoft.com/office/officeart/2005/8/layout/hierarchy3"/>
    <dgm:cxn modelId="{C0AA5D32-0C32-4988-A0FB-7162D90EE1DA}" srcId="{0BF417B1-3DA0-4515-8D18-CF4AE92EA7E0}" destId="{1430957C-E192-46FB-989E-74721E6F163A}" srcOrd="2" destOrd="0" parTransId="{C3053475-9A69-4EC6-A69E-A78E2B7C6CA8}" sibTransId="{B5824109-A6FD-404B-B043-C8D6B4DF0882}"/>
    <dgm:cxn modelId="{BFBE5332-D3AF-47F1-BD5D-BA4F3D4B283F}" srcId="{0BF417B1-3DA0-4515-8D18-CF4AE92EA7E0}" destId="{9E923483-0F5D-4A64-AD4B-1627601C33A7}" srcOrd="3" destOrd="0" parTransId="{4E674B5A-2C45-433B-BF87-3FAF5C2D83B8}" sibTransId="{E27C4182-32E5-48D4-8B70-3731C31C956C}"/>
    <dgm:cxn modelId="{228DAB38-6F09-45B0-AFA9-E09A6A934D24}" type="presOf" srcId="{2C2C1497-C42C-4BE8-8100-82BA6B75D266}" destId="{891AEDAF-E0C9-420D-8DD0-849A10FF413B}" srcOrd="0" destOrd="0" presId="urn:microsoft.com/office/officeart/2005/8/layout/hierarchy3"/>
    <dgm:cxn modelId="{086B783D-C3AA-4893-B383-CF669964F5C8}" type="presOf" srcId="{46F2AB4C-1AEC-42D8-B6A3-4735D19C9163}" destId="{2DD5480D-0B7A-4ED6-A6B3-2FD42DBCDE68}" srcOrd="0" destOrd="0" presId="urn:microsoft.com/office/officeart/2005/8/layout/hierarchy3"/>
    <dgm:cxn modelId="{6528953F-851D-44DC-9A8C-FE94AFD435C5}" srcId="{2C885E71-BC88-4DB5-ABE5-DFAF4E7816C2}" destId="{0BF417B1-3DA0-4515-8D18-CF4AE92EA7E0}" srcOrd="0" destOrd="0" parTransId="{EB185D0E-275D-4794-9897-BBDB012AE522}" sibTransId="{637291B0-F472-43C2-93FA-80913728CF35}"/>
    <dgm:cxn modelId="{C0353F62-8F86-43E6-9644-6CE9A606CC97}" type="presOf" srcId="{8D7E5196-3C15-46E6-BE75-00EF242412DC}" destId="{2D517528-883D-4189-BD50-61FE11096204}" srcOrd="0" destOrd="0" presId="urn:microsoft.com/office/officeart/2005/8/layout/hierarchy3"/>
    <dgm:cxn modelId="{33A9DF6E-D6B3-4BA3-BC6C-0BBFEB7D95F4}" type="presOf" srcId="{9E923483-0F5D-4A64-AD4B-1627601C33A7}" destId="{9EC88058-4875-41A6-B02F-548670D8F240}" srcOrd="0" destOrd="0" presId="urn:microsoft.com/office/officeart/2005/8/layout/hierarchy3"/>
    <dgm:cxn modelId="{7CEBC850-0531-4269-B244-57A989EC3B4F}" type="presOf" srcId="{B5B72B74-844D-47B3-A8F1-01CE244B8D2C}" destId="{4A007A4D-32F8-48FC-B78D-4DD14D0C51C5}" srcOrd="0" destOrd="0" presId="urn:microsoft.com/office/officeart/2005/8/layout/hierarchy3"/>
    <dgm:cxn modelId="{F5010E71-04ED-47A5-9CCB-AD62CBFE36E6}" srcId="{0BF417B1-3DA0-4515-8D18-CF4AE92EA7E0}" destId="{B5B72B74-844D-47B3-A8F1-01CE244B8D2C}" srcOrd="0" destOrd="0" parTransId="{4CFD1497-7718-4268-AB83-55F839CF97EB}" sibTransId="{DFC40E67-0892-46C9-9D3A-11AF7C201B88}"/>
    <dgm:cxn modelId="{2C8A7972-14B4-4A0D-AB48-CB6B4C187574}" type="presOf" srcId="{4CFD1497-7718-4268-AB83-55F839CF97EB}" destId="{1C7F2BB1-5F8C-49CE-B8AB-AE27FA84E947}" srcOrd="0" destOrd="0" presId="urn:microsoft.com/office/officeart/2005/8/layout/hierarchy3"/>
    <dgm:cxn modelId="{5B2DAB7F-3631-449E-A821-DF591EA1D126}" srcId="{0BF417B1-3DA0-4515-8D18-CF4AE92EA7E0}" destId="{0ABD3F69-6ED3-4F8B-AC96-63ABDBDF4DAC}" srcOrd="1" destOrd="0" parTransId="{0657208D-75EA-4796-A089-11381F27FED7}" sibTransId="{8AC87A2B-0402-41B5-ACF9-B7E48E036DD3}"/>
    <dgm:cxn modelId="{5798FC98-EE76-4FEF-B959-F18294D21FE0}" type="presOf" srcId="{0BF417B1-3DA0-4515-8D18-CF4AE92EA7E0}" destId="{CB7EA856-1FB0-43DE-98F8-618E5E245155}" srcOrd="0" destOrd="0" presId="urn:microsoft.com/office/officeart/2005/8/layout/hierarchy3"/>
    <dgm:cxn modelId="{FD177AA2-9399-427B-9F74-5E581D99BA77}" type="presOf" srcId="{4E674B5A-2C45-433B-BF87-3FAF5C2D83B8}" destId="{15207B98-3562-49E7-B468-BB5F8694BFF5}" srcOrd="0" destOrd="0" presId="urn:microsoft.com/office/officeart/2005/8/layout/hierarchy3"/>
    <dgm:cxn modelId="{F37B37A3-AC3D-4991-81ED-EAC6BC2C3890}" type="presOf" srcId="{B4DBA2CF-666E-4B87-ACB5-783000C8C704}" destId="{12F545B4-3DDB-4CD9-9D08-4B0079A8AFF2}" srcOrd="0" destOrd="0" presId="urn:microsoft.com/office/officeart/2005/8/layout/hierarchy3"/>
    <dgm:cxn modelId="{BE051EA4-6823-4281-8DB6-C8862D2D16BE}" type="presOf" srcId="{4DB705F6-BE8D-4C8F-B8A5-B0F7A9C5A4F2}" destId="{7F24D21F-ACE3-4372-B477-52A4D18B7975}" srcOrd="0" destOrd="0" presId="urn:microsoft.com/office/officeart/2005/8/layout/hierarchy3"/>
    <dgm:cxn modelId="{3A7BB1A4-4181-4928-B4C6-5DA43038EEDB}" type="presOf" srcId="{0E785DD8-AEF8-4C69-9E83-A261887DB94D}" destId="{0E6481EB-DAF5-40B5-8199-64723806F5DC}" srcOrd="0" destOrd="0" presId="urn:microsoft.com/office/officeart/2005/8/layout/hierarchy3"/>
    <dgm:cxn modelId="{4BA2B7AB-5497-433D-81C0-3F614CD99B4E}" type="presOf" srcId="{0ABD3F69-6ED3-4F8B-AC96-63ABDBDF4DAC}" destId="{D90F7506-A9D2-4EBB-A4D6-624830430ADE}" srcOrd="0" destOrd="0" presId="urn:microsoft.com/office/officeart/2005/8/layout/hierarchy3"/>
    <dgm:cxn modelId="{A2555BAD-A0F1-48D4-B7A0-9537F380258B}" srcId="{0BF417B1-3DA0-4515-8D18-CF4AE92EA7E0}" destId="{C11F295B-0FCC-4079-BA38-CCEF7C92C471}" srcOrd="4" destOrd="0" parTransId="{8D7E5196-3C15-46E6-BE75-00EF242412DC}" sibTransId="{4E712973-9493-472B-83B0-0D64F373E919}"/>
    <dgm:cxn modelId="{92459AB3-F445-409C-A34A-DF0F5DED8AE5}" srcId="{02A202B6-44E9-4C79-8E72-FF33B0083774}" destId="{0C3D327F-4CD0-44C9-A762-90EC49195D00}" srcOrd="1" destOrd="0" parTransId="{4DB705F6-BE8D-4C8F-B8A5-B0F7A9C5A4F2}" sibTransId="{DE3419EC-420E-42D0-8940-FF56FDE19117}"/>
    <dgm:cxn modelId="{EBDB3DBB-FA6E-4D9B-A3FD-F58C1FDE213E}" type="presOf" srcId="{0BF417B1-3DA0-4515-8D18-CF4AE92EA7E0}" destId="{CBCA61A5-958C-4678-A8EE-3BB3EA2C93BB}" srcOrd="1" destOrd="0" presId="urn:microsoft.com/office/officeart/2005/8/layout/hierarchy3"/>
    <dgm:cxn modelId="{17A1C0BE-5C18-47F0-B321-A380A3CF2480}" srcId="{0BF417B1-3DA0-4515-8D18-CF4AE92EA7E0}" destId="{B4DBA2CF-666E-4B87-ACB5-783000C8C704}" srcOrd="6" destOrd="0" parTransId="{0E785DD8-AEF8-4C69-9E83-A261887DB94D}" sibTransId="{1DA1D06D-F34D-4521-A415-541F99686DB4}"/>
    <dgm:cxn modelId="{A801E8BF-789A-4D38-834F-6034CD204B2A}" type="presOf" srcId="{1430957C-E192-46FB-989E-74721E6F163A}" destId="{3E7D97D9-4FEB-4EA0-B942-2683320934C3}" srcOrd="0" destOrd="0" presId="urn:microsoft.com/office/officeart/2005/8/layout/hierarchy3"/>
    <dgm:cxn modelId="{C1F457C2-999F-4B92-BBFA-2177B1C930B1}" type="presOf" srcId="{6FC808CE-6600-4C9B-A09E-EA4F37BFCD9B}" destId="{E7140164-0FFD-4FB7-B235-9CA4EBE419E0}" srcOrd="0" destOrd="0" presId="urn:microsoft.com/office/officeart/2005/8/layout/hierarchy3"/>
    <dgm:cxn modelId="{F331DAD2-42C2-4AD9-B805-FAA0E9E8FC25}" type="presOf" srcId="{0C3D327F-4CD0-44C9-A762-90EC49195D00}" destId="{EB8A4EB1-6383-46FE-9D18-9623CDAE3CCE}" srcOrd="0" destOrd="0" presId="urn:microsoft.com/office/officeart/2005/8/layout/hierarchy3"/>
    <dgm:cxn modelId="{20F174D4-854D-403E-AE7B-29F04AFF0431}" type="presOf" srcId="{C11F295B-0FCC-4079-BA38-CCEF7C92C471}" destId="{42C539CE-9641-4C29-8DE0-1F2863DB0F19}" srcOrd="0" destOrd="0" presId="urn:microsoft.com/office/officeart/2005/8/layout/hierarchy3"/>
    <dgm:cxn modelId="{050CFDDD-B974-4BA9-BF25-BB0200391D20}" srcId="{0BF417B1-3DA0-4515-8D18-CF4AE92EA7E0}" destId="{6FC808CE-6600-4C9B-A09E-EA4F37BFCD9B}" srcOrd="5" destOrd="0" parTransId="{2C2C1497-C42C-4BE8-8100-82BA6B75D266}" sibTransId="{77E8BF75-E542-4F61-8109-E0E35AF16539}"/>
    <dgm:cxn modelId="{F8F53DE2-B447-477E-8DD6-0DFF22936935}" type="presOf" srcId="{0657208D-75EA-4796-A089-11381F27FED7}" destId="{E7C490D5-E398-492C-83E4-506CF77BA3FC}" srcOrd="0" destOrd="0" presId="urn:microsoft.com/office/officeart/2005/8/layout/hierarchy3"/>
    <dgm:cxn modelId="{FD2C48F5-10BE-40B4-AD04-635C5D6D4B29}" srcId="{02A202B6-44E9-4C79-8E72-FF33B0083774}" destId="{46F2AB4C-1AEC-42D8-B6A3-4735D19C9163}" srcOrd="0" destOrd="0" parTransId="{1905E7D9-C6ED-4088-9669-6DF516C9FDCC}" sibTransId="{243885F6-3F6D-46AD-B995-14AFEDBCFF31}"/>
    <dgm:cxn modelId="{D59967F9-7CE9-4D1F-A7C1-D0C46F1E5C6D}" srcId="{2C885E71-BC88-4DB5-ABE5-DFAF4E7816C2}" destId="{02A202B6-44E9-4C79-8E72-FF33B0083774}" srcOrd="1" destOrd="0" parTransId="{A5E6EB8B-0CF2-4F04-A6DE-1A95030637F0}" sibTransId="{B8A552F4-2C5A-446F-BE83-C91E05A5F618}"/>
    <dgm:cxn modelId="{82C89866-DD3E-46C5-94BB-1A7AA18C1B5D}" type="presParOf" srcId="{AFA8878C-A5A4-4EB0-9EEE-A38F7C635EFC}" destId="{04FD1E95-8774-4119-88C8-B2247056C4D1}" srcOrd="0" destOrd="0" presId="urn:microsoft.com/office/officeart/2005/8/layout/hierarchy3"/>
    <dgm:cxn modelId="{504AB3E9-17F7-465B-A19C-BDEB4CD8184D}" type="presParOf" srcId="{04FD1E95-8774-4119-88C8-B2247056C4D1}" destId="{12962DAF-A116-4AA4-BBE3-9505500E16C2}" srcOrd="0" destOrd="0" presId="urn:microsoft.com/office/officeart/2005/8/layout/hierarchy3"/>
    <dgm:cxn modelId="{ECB3EAA0-004A-4708-93B0-66045B061353}" type="presParOf" srcId="{12962DAF-A116-4AA4-BBE3-9505500E16C2}" destId="{CB7EA856-1FB0-43DE-98F8-618E5E245155}" srcOrd="0" destOrd="0" presId="urn:microsoft.com/office/officeart/2005/8/layout/hierarchy3"/>
    <dgm:cxn modelId="{8222C0EF-CE49-4E3D-9F0C-533909E02F3B}" type="presParOf" srcId="{12962DAF-A116-4AA4-BBE3-9505500E16C2}" destId="{CBCA61A5-958C-4678-A8EE-3BB3EA2C93BB}" srcOrd="1" destOrd="0" presId="urn:microsoft.com/office/officeart/2005/8/layout/hierarchy3"/>
    <dgm:cxn modelId="{A8B73AF7-8F14-4660-BC41-70BDDB99AC6C}" type="presParOf" srcId="{04FD1E95-8774-4119-88C8-B2247056C4D1}" destId="{74D1FEEA-26C8-442D-BC8E-63D16EB6297B}" srcOrd="1" destOrd="0" presId="urn:microsoft.com/office/officeart/2005/8/layout/hierarchy3"/>
    <dgm:cxn modelId="{76D2FA49-026F-4B96-BC06-A528C90B932D}" type="presParOf" srcId="{74D1FEEA-26C8-442D-BC8E-63D16EB6297B}" destId="{1C7F2BB1-5F8C-49CE-B8AB-AE27FA84E947}" srcOrd="0" destOrd="0" presId="urn:microsoft.com/office/officeart/2005/8/layout/hierarchy3"/>
    <dgm:cxn modelId="{2C723122-F236-4699-8167-C655B3CC6A7C}" type="presParOf" srcId="{74D1FEEA-26C8-442D-BC8E-63D16EB6297B}" destId="{4A007A4D-32F8-48FC-B78D-4DD14D0C51C5}" srcOrd="1" destOrd="0" presId="urn:microsoft.com/office/officeart/2005/8/layout/hierarchy3"/>
    <dgm:cxn modelId="{2B4F2F70-36FC-4CDA-9537-BE5E1FF798B5}" type="presParOf" srcId="{74D1FEEA-26C8-442D-BC8E-63D16EB6297B}" destId="{E7C490D5-E398-492C-83E4-506CF77BA3FC}" srcOrd="2" destOrd="0" presId="urn:microsoft.com/office/officeart/2005/8/layout/hierarchy3"/>
    <dgm:cxn modelId="{3E9278E5-C766-42A7-BF26-68B55B2CD2B7}" type="presParOf" srcId="{74D1FEEA-26C8-442D-BC8E-63D16EB6297B}" destId="{D90F7506-A9D2-4EBB-A4D6-624830430ADE}" srcOrd="3" destOrd="0" presId="urn:microsoft.com/office/officeart/2005/8/layout/hierarchy3"/>
    <dgm:cxn modelId="{FDBE56ED-130A-4304-9C4E-5C58D6AD9E9C}" type="presParOf" srcId="{74D1FEEA-26C8-442D-BC8E-63D16EB6297B}" destId="{7DF08DB3-0C45-448B-8DA4-A735B7C7E94D}" srcOrd="4" destOrd="0" presId="urn:microsoft.com/office/officeart/2005/8/layout/hierarchy3"/>
    <dgm:cxn modelId="{7EAC6DF5-D013-4AC4-8118-210852EC1520}" type="presParOf" srcId="{74D1FEEA-26C8-442D-BC8E-63D16EB6297B}" destId="{3E7D97D9-4FEB-4EA0-B942-2683320934C3}" srcOrd="5" destOrd="0" presId="urn:microsoft.com/office/officeart/2005/8/layout/hierarchy3"/>
    <dgm:cxn modelId="{2A5A9FA3-C52E-4AA1-99BE-B16BB3720722}" type="presParOf" srcId="{74D1FEEA-26C8-442D-BC8E-63D16EB6297B}" destId="{15207B98-3562-49E7-B468-BB5F8694BFF5}" srcOrd="6" destOrd="0" presId="urn:microsoft.com/office/officeart/2005/8/layout/hierarchy3"/>
    <dgm:cxn modelId="{25EA414F-05FD-424F-B182-5CCCD321EFE1}" type="presParOf" srcId="{74D1FEEA-26C8-442D-BC8E-63D16EB6297B}" destId="{9EC88058-4875-41A6-B02F-548670D8F240}" srcOrd="7" destOrd="0" presId="urn:microsoft.com/office/officeart/2005/8/layout/hierarchy3"/>
    <dgm:cxn modelId="{61CD4815-5961-4BBB-856F-0F4F34287CF6}" type="presParOf" srcId="{74D1FEEA-26C8-442D-BC8E-63D16EB6297B}" destId="{2D517528-883D-4189-BD50-61FE11096204}" srcOrd="8" destOrd="0" presId="urn:microsoft.com/office/officeart/2005/8/layout/hierarchy3"/>
    <dgm:cxn modelId="{F67BB2FD-64EA-4D93-9DD1-B36ECBBF36BD}" type="presParOf" srcId="{74D1FEEA-26C8-442D-BC8E-63D16EB6297B}" destId="{42C539CE-9641-4C29-8DE0-1F2863DB0F19}" srcOrd="9" destOrd="0" presId="urn:microsoft.com/office/officeart/2005/8/layout/hierarchy3"/>
    <dgm:cxn modelId="{5501FC5E-AFA8-4C0F-B9B0-CC39D2455F8B}" type="presParOf" srcId="{74D1FEEA-26C8-442D-BC8E-63D16EB6297B}" destId="{891AEDAF-E0C9-420D-8DD0-849A10FF413B}" srcOrd="10" destOrd="0" presId="urn:microsoft.com/office/officeart/2005/8/layout/hierarchy3"/>
    <dgm:cxn modelId="{42831245-25E3-4BCB-92D6-3B2D5593CA62}" type="presParOf" srcId="{74D1FEEA-26C8-442D-BC8E-63D16EB6297B}" destId="{E7140164-0FFD-4FB7-B235-9CA4EBE419E0}" srcOrd="11" destOrd="0" presId="urn:microsoft.com/office/officeart/2005/8/layout/hierarchy3"/>
    <dgm:cxn modelId="{DAAB76B2-F16F-42C7-BD16-3455CD12C4AB}" type="presParOf" srcId="{74D1FEEA-26C8-442D-BC8E-63D16EB6297B}" destId="{0E6481EB-DAF5-40B5-8199-64723806F5DC}" srcOrd="12" destOrd="0" presId="urn:microsoft.com/office/officeart/2005/8/layout/hierarchy3"/>
    <dgm:cxn modelId="{4B23C45B-CA84-42B0-81B4-2716AEBFE435}" type="presParOf" srcId="{74D1FEEA-26C8-442D-BC8E-63D16EB6297B}" destId="{12F545B4-3DDB-4CD9-9D08-4B0079A8AFF2}" srcOrd="13" destOrd="0" presId="urn:microsoft.com/office/officeart/2005/8/layout/hierarchy3"/>
    <dgm:cxn modelId="{0E7E161E-6E61-45E0-A462-21AA44F71995}" type="presParOf" srcId="{AFA8878C-A5A4-4EB0-9EEE-A38F7C635EFC}" destId="{33E2DA87-7E3D-48E7-B528-FA4562EA512C}" srcOrd="1" destOrd="0" presId="urn:microsoft.com/office/officeart/2005/8/layout/hierarchy3"/>
    <dgm:cxn modelId="{73153A55-1A69-48D0-A15B-AD5079F973FE}" type="presParOf" srcId="{33E2DA87-7E3D-48E7-B528-FA4562EA512C}" destId="{19AEB203-A106-4CFB-A65A-334758B0F64C}" srcOrd="0" destOrd="0" presId="urn:microsoft.com/office/officeart/2005/8/layout/hierarchy3"/>
    <dgm:cxn modelId="{570EDB4A-F196-4FD1-BA96-F34B825A0668}" type="presParOf" srcId="{19AEB203-A106-4CFB-A65A-334758B0F64C}" destId="{A74934A7-FA7B-4589-9BE4-7F5F139A47E6}" srcOrd="0" destOrd="0" presId="urn:microsoft.com/office/officeart/2005/8/layout/hierarchy3"/>
    <dgm:cxn modelId="{F001E798-5B3F-4A0F-B074-0898CA9FD242}" type="presParOf" srcId="{19AEB203-A106-4CFB-A65A-334758B0F64C}" destId="{A7643EE9-8CB1-4542-A4FB-8FCE2CE43729}" srcOrd="1" destOrd="0" presId="urn:microsoft.com/office/officeart/2005/8/layout/hierarchy3"/>
    <dgm:cxn modelId="{F0599D7E-F840-479A-8EC2-2AF47F99178F}" type="presParOf" srcId="{33E2DA87-7E3D-48E7-B528-FA4562EA512C}" destId="{CDE80016-EEB8-4B66-ACD9-0C8ADFCF29CF}" srcOrd="1" destOrd="0" presId="urn:microsoft.com/office/officeart/2005/8/layout/hierarchy3"/>
    <dgm:cxn modelId="{03EDEDC5-CE8A-4188-AE42-972AD27AC0C3}" type="presParOf" srcId="{CDE80016-EEB8-4B66-ACD9-0C8ADFCF29CF}" destId="{5937C1C8-9102-4BE5-9F58-B0229353543C}" srcOrd="0" destOrd="0" presId="urn:microsoft.com/office/officeart/2005/8/layout/hierarchy3"/>
    <dgm:cxn modelId="{517B44FE-5704-4209-BB89-0B3D6CFAC241}" type="presParOf" srcId="{CDE80016-EEB8-4B66-ACD9-0C8ADFCF29CF}" destId="{2DD5480D-0B7A-4ED6-A6B3-2FD42DBCDE68}" srcOrd="1" destOrd="0" presId="urn:microsoft.com/office/officeart/2005/8/layout/hierarchy3"/>
    <dgm:cxn modelId="{5072154D-7F36-48D0-B933-336E579BD088}" type="presParOf" srcId="{CDE80016-EEB8-4B66-ACD9-0C8ADFCF29CF}" destId="{7F24D21F-ACE3-4372-B477-52A4D18B7975}" srcOrd="2" destOrd="0" presId="urn:microsoft.com/office/officeart/2005/8/layout/hierarchy3"/>
    <dgm:cxn modelId="{CBFDCC61-859F-40C4-B74B-28174B82C719}" type="presParOf" srcId="{CDE80016-EEB8-4B66-ACD9-0C8ADFCF29CF}" destId="{EB8A4EB1-6383-46FE-9D18-9623CDAE3CC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773AB7-D345-4D2A-BD03-519C6AE15E16}" type="doc">
      <dgm:prSet loTypeId="urn:microsoft.com/office/officeart/2005/8/layout/process3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D78D3D5-4D6E-4594-B806-9BE6F090047E}">
      <dgm:prSet phldrT="[Текст]"/>
      <dgm:spPr/>
      <dgm:t>
        <a:bodyPr/>
        <a:lstStyle/>
        <a:p>
          <a:r>
            <a:rPr lang="ru-RU" dirty="0"/>
            <a:t>1 год статуса</a:t>
          </a:r>
        </a:p>
        <a:p>
          <a:r>
            <a:rPr lang="ru-RU" dirty="0"/>
            <a:t>(первые 12 месяцев) </a:t>
          </a:r>
        </a:p>
      </dgm:t>
    </dgm:pt>
    <dgm:pt modelId="{A19E7D6C-DB88-4C7E-BBB9-608137B11B76}" type="parTrans" cxnId="{20876109-AACE-4467-8097-14EE311EDE47}">
      <dgm:prSet/>
      <dgm:spPr/>
      <dgm:t>
        <a:bodyPr/>
        <a:lstStyle/>
        <a:p>
          <a:endParaRPr lang="ru-RU"/>
        </a:p>
      </dgm:t>
    </dgm:pt>
    <dgm:pt modelId="{94324B6A-17BC-453B-B4B5-DAD3B93E568B}" type="sibTrans" cxnId="{20876109-AACE-4467-8097-14EE311EDE47}">
      <dgm:prSet/>
      <dgm:spPr/>
      <dgm:t>
        <a:bodyPr/>
        <a:lstStyle/>
        <a:p>
          <a:endParaRPr lang="ru-RU"/>
        </a:p>
      </dgm:t>
    </dgm:pt>
    <dgm:pt modelId="{241888B5-8463-4E10-8AA9-87316377E44E}">
      <dgm:prSet phldrT="[Текст]" custT="1"/>
      <dgm:spPr/>
      <dgm:t>
        <a:bodyPr/>
        <a:lstStyle/>
        <a:p>
          <a:r>
            <a:rPr lang="ru-RU" sz="1800" dirty="0"/>
            <a:t>100% 6 программам </a:t>
          </a:r>
        </a:p>
      </dgm:t>
    </dgm:pt>
    <dgm:pt modelId="{4E5D0A91-6ACA-463C-AE22-4E41DDB4C780}" type="parTrans" cxnId="{EFD813A9-7FD8-464D-85D8-4758BEBD9608}">
      <dgm:prSet/>
      <dgm:spPr/>
      <dgm:t>
        <a:bodyPr/>
        <a:lstStyle/>
        <a:p>
          <a:endParaRPr lang="ru-RU"/>
        </a:p>
      </dgm:t>
    </dgm:pt>
    <dgm:pt modelId="{A823C9CD-5069-486D-B4A6-4439B3E37262}" type="sibTrans" cxnId="{EFD813A9-7FD8-464D-85D8-4758BEBD9608}">
      <dgm:prSet/>
      <dgm:spPr/>
      <dgm:t>
        <a:bodyPr/>
        <a:lstStyle/>
        <a:p>
          <a:endParaRPr lang="ru-RU"/>
        </a:p>
      </dgm:t>
    </dgm:pt>
    <dgm:pt modelId="{45F6D16C-8D06-4C7D-9739-B90712DA1839}">
      <dgm:prSet phldrT="[Текст]"/>
      <dgm:spPr/>
      <dgm:t>
        <a:bodyPr/>
        <a:lstStyle/>
        <a:p>
          <a:r>
            <a:rPr lang="ru-RU" dirty="0"/>
            <a:t>2 ой год статуса (более 12 месяцев)</a:t>
          </a:r>
        </a:p>
      </dgm:t>
    </dgm:pt>
    <dgm:pt modelId="{8D90178E-5394-44D9-BCEB-E929FF1667F2}" type="parTrans" cxnId="{E43B59FE-1015-42C3-9930-308CB8E3B772}">
      <dgm:prSet/>
      <dgm:spPr/>
      <dgm:t>
        <a:bodyPr/>
        <a:lstStyle/>
        <a:p>
          <a:endParaRPr lang="ru-RU"/>
        </a:p>
      </dgm:t>
    </dgm:pt>
    <dgm:pt modelId="{7F4E46D9-00BD-4B98-AD84-CCB5593848A5}" type="sibTrans" cxnId="{E43B59FE-1015-42C3-9930-308CB8E3B772}">
      <dgm:prSet/>
      <dgm:spPr/>
      <dgm:t>
        <a:bodyPr/>
        <a:lstStyle/>
        <a:p>
          <a:endParaRPr lang="ru-RU"/>
        </a:p>
      </dgm:t>
    </dgm:pt>
    <dgm:pt modelId="{2C541FEF-27EA-45F8-BE37-E71137A3FBA4}">
      <dgm:prSet phldrT="[Текст]" custT="1"/>
      <dgm:spPr/>
      <dgm:t>
        <a:bodyPr/>
        <a:lstStyle/>
        <a:p>
          <a:r>
            <a:rPr lang="ru-RU" sz="1800" dirty="0"/>
            <a:t>75% по всем программам</a:t>
          </a:r>
        </a:p>
      </dgm:t>
    </dgm:pt>
    <dgm:pt modelId="{8528C201-156E-4008-A31E-7F7AF8F77BFA}" type="parTrans" cxnId="{199878AE-F6F3-487E-A576-213A3CCE8C2B}">
      <dgm:prSet/>
      <dgm:spPr/>
      <dgm:t>
        <a:bodyPr/>
        <a:lstStyle/>
        <a:p>
          <a:endParaRPr lang="ru-RU"/>
        </a:p>
      </dgm:t>
    </dgm:pt>
    <dgm:pt modelId="{AEE7615B-BBC7-42C8-B0F0-AFA416E75754}" type="sibTrans" cxnId="{199878AE-F6F3-487E-A576-213A3CCE8C2B}">
      <dgm:prSet/>
      <dgm:spPr/>
      <dgm:t>
        <a:bodyPr/>
        <a:lstStyle/>
        <a:p>
          <a:endParaRPr lang="ru-RU"/>
        </a:p>
      </dgm:t>
    </dgm:pt>
    <dgm:pt modelId="{C5E8E94C-E310-4B79-BC84-F9E031B1A58E}">
      <dgm:prSet phldrT="[Текст]"/>
      <dgm:spPr/>
      <dgm:t>
        <a:bodyPr/>
        <a:lstStyle/>
        <a:p>
          <a:r>
            <a:rPr lang="ru-RU" dirty="0"/>
            <a:t>3тий год статуса (более 24 месяцев)</a:t>
          </a:r>
        </a:p>
      </dgm:t>
    </dgm:pt>
    <dgm:pt modelId="{054463BF-6454-4C53-B30C-5D037CD951B8}" type="parTrans" cxnId="{9F31BE56-74F6-4C02-A9F8-D7D9AEC94E6F}">
      <dgm:prSet/>
      <dgm:spPr/>
      <dgm:t>
        <a:bodyPr/>
        <a:lstStyle/>
        <a:p>
          <a:endParaRPr lang="ru-RU"/>
        </a:p>
      </dgm:t>
    </dgm:pt>
    <dgm:pt modelId="{BEB24E98-7B97-4DD2-8F77-4F24849DB4D9}" type="sibTrans" cxnId="{9F31BE56-74F6-4C02-A9F8-D7D9AEC94E6F}">
      <dgm:prSet/>
      <dgm:spPr/>
      <dgm:t>
        <a:bodyPr/>
        <a:lstStyle/>
        <a:p>
          <a:endParaRPr lang="ru-RU"/>
        </a:p>
      </dgm:t>
    </dgm:pt>
    <dgm:pt modelId="{968B7635-3736-415A-931C-5550AAFFFA88}">
      <dgm:prSet phldrT="[Текст]" custT="1"/>
      <dgm:spPr/>
      <dgm:t>
        <a:bodyPr/>
        <a:lstStyle/>
        <a:p>
          <a:r>
            <a:rPr lang="ru-RU" sz="1800" dirty="0"/>
            <a:t>Если выручка менее 1 млн. руб. – 1 </a:t>
          </a:r>
          <a:r>
            <a:rPr lang="ru-RU" sz="1800" dirty="0" err="1"/>
            <a:t>микрогрант</a:t>
          </a:r>
          <a:r>
            <a:rPr lang="ru-RU" sz="1800" dirty="0"/>
            <a:t> по каждой программе</a:t>
          </a:r>
        </a:p>
      </dgm:t>
    </dgm:pt>
    <dgm:pt modelId="{3D8602C7-5652-46DB-954F-8EB1290BE224}" type="parTrans" cxnId="{00F355A9-1E71-4CDD-A151-43237A69863E}">
      <dgm:prSet/>
      <dgm:spPr/>
      <dgm:t>
        <a:bodyPr/>
        <a:lstStyle/>
        <a:p>
          <a:endParaRPr lang="ru-RU"/>
        </a:p>
      </dgm:t>
    </dgm:pt>
    <dgm:pt modelId="{1DA15240-1E83-4358-A420-68DF2EB56261}" type="sibTrans" cxnId="{00F355A9-1E71-4CDD-A151-43237A69863E}">
      <dgm:prSet/>
      <dgm:spPr/>
      <dgm:t>
        <a:bodyPr/>
        <a:lstStyle/>
        <a:p>
          <a:endParaRPr lang="ru-RU"/>
        </a:p>
      </dgm:t>
    </dgm:pt>
    <dgm:pt modelId="{E7001666-5E0A-44A4-913C-9DF5788F9FAE}">
      <dgm:prSet phldrT="[Текст]" custT="1"/>
      <dgm:spPr/>
      <dgm:t>
        <a:bodyPr/>
        <a:lstStyle/>
        <a:p>
          <a:r>
            <a:rPr lang="ru-RU" sz="1800" dirty="0"/>
            <a:t>75% Маркетинговые сервисы для участников</a:t>
          </a:r>
        </a:p>
      </dgm:t>
    </dgm:pt>
    <dgm:pt modelId="{CB20CC9B-060D-4D68-9329-E2059BCB9271}" type="parTrans" cxnId="{056A2968-22D2-468C-8EE8-C3D0EAE7505E}">
      <dgm:prSet/>
      <dgm:spPr/>
      <dgm:t>
        <a:bodyPr/>
        <a:lstStyle/>
        <a:p>
          <a:endParaRPr lang="ru-RU"/>
        </a:p>
      </dgm:t>
    </dgm:pt>
    <dgm:pt modelId="{38952AF8-EA95-4C74-B8D6-08F710E281F8}" type="sibTrans" cxnId="{056A2968-22D2-468C-8EE8-C3D0EAE7505E}">
      <dgm:prSet/>
      <dgm:spPr/>
      <dgm:t>
        <a:bodyPr/>
        <a:lstStyle/>
        <a:p>
          <a:endParaRPr lang="ru-RU"/>
        </a:p>
      </dgm:t>
    </dgm:pt>
    <dgm:pt modelId="{C298E408-71C2-4C93-8812-103D25194B06}">
      <dgm:prSet phldrT="[Текст]" custT="1"/>
      <dgm:spPr/>
      <dgm:t>
        <a:bodyPr/>
        <a:lstStyle/>
        <a:p>
          <a:r>
            <a:rPr lang="ru-RU" sz="1800" dirty="0"/>
            <a:t>Если выручка более 30 млн. руб. только компенсация</a:t>
          </a:r>
        </a:p>
      </dgm:t>
    </dgm:pt>
    <dgm:pt modelId="{5E7B72EA-A077-437A-8BAC-6E69FD1D8441}" type="parTrans" cxnId="{05BC598E-DF1F-4AC4-857C-BF2DBBDFE80C}">
      <dgm:prSet/>
      <dgm:spPr/>
      <dgm:t>
        <a:bodyPr/>
        <a:lstStyle/>
        <a:p>
          <a:endParaRPr lang="ru-RU"/>
        </a:p>
      </dgm:t>
    </dgm:pt>
    <dgm:pt modelId="{A6DE503C-FBA4-4B76-9D8E-C70CC5E1CA33}" type="sibTrans" cxnId="{05BC598E-DF1F-4AC4-857C-BF2DBBDFE80C}">
      <dgm:prSet/>
      <dgm:spPr/>
      <dgm:t>
        <a:bodyPr/>
        <a:lstStyle/>
        <a:p>
          <a:endParaRPr lang="ru-RU"/>
        </a:p>
      </dgm:t>
    </dgm:pt>
    <dgm:pt modelId="{07677793-08FD-47F7-BEED-EF04BC8C0B7A}">
      <dgm:prSet phldrT="[Текст]" custT="1"/>
      <dgm:spPr/>
      <dgm:t>
        <a:bodyPr/>
        <a:lstStyle/>
        <a:p>
          <a:endParaRPr lang="ru-RU" sz="1800" dirty="0"/>
        </a:p>
      </dgm:t>
    </dgm:pt>
    <dgm:pt modelId="{154CB9F2-6CED-46DE-862F-4675C351BF4C}" type="parTrans" cxnId="{11C3DDDC-15DD-47EE-9622-33AB59014ECA}">
      <dgm:prSet/>
      <dgm:spPr/>
      <dgm:t>
        <a:bodyPr/>
        <a:lstStyle/>
        <a:p>
          <a:endParaRPr lang="ru-RU"/>
        </a:p>
      </dgm:t>
    </dgm:pt>
    <dgm:pt modelId="{A77BC557-C282-42ED-A96C-25AE81A4501D}" type="sibTrans" cxnId="{11C3DDDC-15DD-47EE-9622-33AB59014ECA}">
      <dgm:prSet/>
      <dgm:spPr/>
      <dgm:t>
        <a:bodyPr/>
        <a:lstStyle/>
        <a:p>
          <a:endParaRPr lang="ru-RU"/>
        </a:p>
      </dgm:t>
    </dgm:pt>
    <dgm:pt modelId="{B893E15A-2AE5-487D-B5F7-C74B6F4B691F}">
      <dgm:prSet phldrT="[Текст]" custT="1"/>
      <dgm:spPr/>
      <dgm:t>
        <a:bodyPr/>
        <a:lstStyle/>
        <a:p>
          <a:endParaRPr lang="ru-RU" sz="1800" dirty="0"/>
        </a:p>
      </dgm:t>
    </dgm:pt>
    <dgm:pt modelId="{38D36A1E-E819-47D6-855B-DA1C07B544D4}" type="parTrans" cxnId="{2DAE5010-E382-4E55-AAFB-46842AA2029B}">
      <dgm:prSet/>
      <dgm:spPr/>
      <dgm:t>
        <a:bodyPr/>
        <a:lstStyle/>
        <a:p>
          <a:endParaRPr lang="ru-RU"/>
        </a:p>
      </dgm:t>
    </dgm:pt>
    <dgm:pt modelId="{6B7D3168-D465-4776-B4C8-3DE4AED60586}" type="sibTrans" cxnId="{2DAE5010-E382-4E55-AAFB-46842AA2029B}">
      <dgm:prSet/>
      <dgm:spPr/>
      <dgm:t>
        <a:bodyPr/>
        <a:lstStyle/>
        <a:p>
          <a:endParaRPr lang="ru-RU"/>
        </a:p>
      </dgm:t>
    </dgm:pt>
    <dgm:pt modelId="{00430C10-D19D-4C37-8231-2447E581DB83}">
      <dgm:prSet phldrT="[Текст]" custT="1"/>
      <dgm:spPr/>
      <dgm:t>
        <a:bodyPr/>
        <a:lstStyle/>
        <a:p>
          <a:endParaRPr lang="ru-RU" sz="1800" dirty="0"/>
        </a:p>
      </dgm:t>
    </dgm:pt>
    <dgm:pt modelId="{C96DDD1E-8B90-428A-8C89-3F0BAF90AEDD}" type="parTrans" cxnId="{F730ADEE-B09D-47A2-8049-A80DCF8D2B5F}">
      <dgm:prSet/>
      <dgm:spPr/>
      <dgm:t>
        <a:bodyPr/>
        <a:lstStyle/>
        <a:p>
          <a:endParaRPr lang="ru-RU"/>
        </a:p>
      </dgm:t>
    </dgm:pt>
    <dgm:pt modelId="{1C9731B4-CE92-41F2-8B3E-2367CD3CB22D}" type="sibTrans" cxnId="{F730ADEE-B09D-47A2-8049-A80DCF8D2B5F}">
      <dgm:prSet/>
      <dgm:spPr/>
      <dgm:t>
        <a:bodyPr/>
        <a:lstStyle/>
        <a:p>
          <a:endParaRPr lang="ru-RU"/>
        </a:p>
      </dgm:t>
    </dgm:pt>
    <dgm:pt modelId="{4E0582B9-D678-4CC0-8B95-9CA40270ADF4}">
      <dgm:prSet phldrT="[Текст]" custT="1"/>
      <dgm:spPr/>
      <dgm:t>
        <a:bodyPr/>
        <a:lstStyle/>
        <a:p>
          <a:endParaRPr lang="ru-RU" sz="1800" dirty="0"/>
        </a:p>
      </dgm:t>
    </dgm:pt>
    <dgm:pt modelId="{CEA6AB45-516B-493A-AA73-42A2E7219AC1}" type="parTrans" cxnId="{E23B36C6-A2B7-40F0-A926-9ED097BB6173}">
      <dgm:prSet/>
      <dgm:spPr/>
      <dgm:t>
        <a:bodyPr/>
        <a:lstStyle/>
        <a:p>
          <a:endParaRPr lang="ru-RU"/>
        </a:p>
      </dgm:t>
    </dgm:pt>
    <dgm:pt modelId="{61A80157-C2C3-4CFA-9485-FC9972949EBA}" type="sibTrans" cxnId="{E23B36C6-A2B7-40F0-A926-9ED097BB6173}">
      <dgm:prSet/>
      <dgm:spPr/>
      <dgm:t>
        <a:bodyPr/>
        <a:lstStyle/>
        <a:p>
          <a:endParaRPr lang="ru-RU"/>
        </a:p>
      </dgm:t>
    </dgm:pt>
    <dgm:pt modelId="{32CFEB6D-7953-4663-8259-C95A0F62A89D}" type="pres">
      <dgm:prSet presAssocID="{10773AB7-D345-4D2A-BD03-519C6AE15E16}" presName="linearFlow" presStyleCnt="0">
        <dgm:presLayoutVars>
          <dgm:dir/>
          <dgm:animLvl val="lvl"/>
          <dgm:resizeHandles val="exact"/>
        </dgm:presLayoutVars>
      </dgm:prSet>
      <dgm:spPr/>
    </dgm:pt>
    <dgm:pt modelId="{0D94837B-6F58-4035-BF0E-23396DF23B9D}" type="pres">
      <dgm:prSet presAssocID="{AD78D3D5-4D6E-4594-B806-9BE6F090047E}" presName="composite" presStyleCnt="0"/>
      <dgm:spPr/>
    </dgm:pt>
    <dgm:pt modelId="{04364C32-4E3C-419E-844A-8B70B9F19D9B}" type="pres">
      <dgm:prSet presAssocID="{AD78D3D5-4D6E-4594-B806-9BE6F090047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306FC0E-8CB1-45B6-AD0E-0D4DD282E2FD}" type="pres">
      <dgm:prSet presAssocID="{AD78D3D5-4D6E-4594-B806-9BE6F090047E}" presName="parSh" presStyleLbl="node1" presStyleIdx="0" presStyleCnt="3"/>
      <dgm:spPr/>
    </dgm:pt>
    <dgm:pt modelId="{27CEEB5A-00D4-46B2-B280-BBAB20D1B957}" type="pres">
      <dgm:prSet presAssocID="{AD78D3D5-4D6E-4594-B806-9BE6F090047E}" presName="desTx" presStyleLbl="fgAcc1" presStyleIdx="0" presStyleCnt="3">
        <dgm:presLayoutVars>
          <dgm:bulletEnabled val="1"/>
        </dgm:presLayoutVars>
      </dgm:prSet>
      <dgm:spPr/>
    </dgm:pt>
    <dgm:pt modelId="{68AAD634-E7C5-455C-93E1-A320C84518FD}" type="pres">
      <dgm:prSet presAssocID="{94324B6A-17BC-453B-B4B5-DAD3B93E568B}" presName="sibTrans" presStyleLbl="sibTrans2D1" presStyleIdx="0" presStyleCnt="2"/>
      <dgm:spPr/>
    </dgm:pt>
    <dgm:pt modelId="{0FB091B7-8392-4577-A795-95C812AFB1D2}" type="pres">
      <dgm:prSet presAssocID="{94324B6A-17BC-453B-B4B5-DAD3B93E568B}" presName="connTx" presStyleLbl="sibTrans2D1" presStyleIdx="0" presStyleCnt="2"/>
      <dgm:spPr/>
    </dgm:pt>
    <dgm:pt modelId="{CC6D5F7A-0CA3-4610-A128-D4EE50D01462}" type="pres">
      <dgm:prSet presAssocID="{45F6D16C-8D06-4C7D-9739-B90712DA1839}" presName="composite" presStyleCnt="0"/>
      <dgm:spPr/>
    </dgm:pt>
    <dgm:pt modelId="{2D50043C-F33D-478B-BDF2-73034B765D74}" type="pres">
      <dgm:prSet presAssocID="{45F6D16C-8D06-4C7D-9739-B90712DA1839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33FE966-F8A8-4976-96DE-C0815D00B3B2}" type="pres">
      <dgm:prSet presAssocID="{45F6D16C-8D06-4C7D-9739-B90712DA1839}" presName="parSh" presStyleLbl="node1" presStyleIdx="1" presStyleCnt="3"/>
      <dgm:spPr/>
    </dgm:pt>
    <dgm:pt modelId="{CFAA3E05-4645-4CC0-8D37-CD0446AF8914}" type="pres">
      <dgm:prSet presAssocID="{45F6D16C-8D06-4C7D-9739-B90712DA1839}" presName="desTx" presStyleLbl="fgAcc1" presStyleIdx="1" presStyleCnt="3" custLinFactNeighborX="957" custLinFactNeighborY="182">
        <dgm:presLayoutVars>
          <dgm:bulletEnabled val="1"/>
        </dgm:presLayoutVars>
      </dgm:prSet>
      <dgm:spPr/>
    </dgm:pt>
    <dgm:pt modelId="{D94A5B65-F714-4087-9CB0-6AF81F7704F6}" type="pres">
      <dgm:prSet presAssocID="{7F4E46D9-00BD-4B98-AD84-CCB5593848A5}" presName="sibTrans" presStyleLbl="sibTrans2D1" presStyleIdx="1" presStyleCnt="2"/>
      <dgm:spPr/>
    </dgm:pt>
    <dgm:pt modelId="{DADB0499-7D65-4378-8CC4-BB732F3E74A2}" type="pres">
      <dgm:prSet presAssocID="{7F4E46D9-00BD-4B98-AD84-CCB5593848A5}" presName="connTx" presStyleLbl="sibTrans2D1" presStyleIdx="1" presStyleCnt="2"/>
      <dgm:spPr/>
    </dgm:pt>
    <dgm:pt modelId="{FABE257C-5C9F-48D6-B8E9-0B79318F0F52}" type="pres">
      <dgm:prSet presAssocID="{C5E8E94C-E310-4B79-BC84-F9E031B1A58E}" presName="composite" presStyleCnt="0"/>
      <dgm:spPr/>
    </dgm:pt>
    <dgm:pt modelId="{B3C22695-EC60-49F2-8CE9-A544B7D1EC19}" type="pres">
      <dgm:prSet presAssocID="{C5E8E94C-E310-4B79-BC84-F9E031B1A58E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2350F79-352B-4C26-96CF-3798FD25F873}" type="pres">
      <dgm:prSet presAssocID="{C5E8E94C-E310-4B79-BC84-F9E031B1A58E}" presName="parSh" presStyleLbl="node1" presStyleIdx="2" presStyleCnt="3"/>
      <dgm:spPr/>
    </dgm:pt>
    <dgm:pt modelId="{A662F921-3283-4CAA-9BB6-D283FFC868D5}" type="pres">
      <dgm:prSet presAssocID="{C5E8E94C-E310-4B79-BC84-F9E031B1A58E}" presName="desTx" presStyleLbl="fgAcc1" presStyleIdx="2" presStyleCnt="3">
        <dgm:presLayoutVars>
          <dgm:bulletEnabled val="1"/>
        </dgm:presLayoutVars>
      </dgm:prSet>
      <dgm:spPr/>
    </dgm:pt>
  </dgm:ptLst>
  <dgm:cxnLst>
    <dgm:cxn modelId="{19B1DE02-6E9B-4576-B323-6ED7123BECCC}" type="presOf" srcId="{7F4E46D9-00BD-4B98-AD84-CCB5593848A5}" destId="{D94A5B65-F714-4087-9CB0-6AF81F7704F6}" srcOrd="0" destOrd="0" presId="urn:microsoft.com/office/officeart/2005/8/layout/process3"/>
    <dgm:cxn modelId="{20876109-AACE-4467-8097-14EE311EDE47}" srcId="{10773AB7-D345-4D2A-BD03-519C6AE15E16}" destId="{AD78D3D5-4D6E-4594-B806-9BE6F090047E}" srcOrd="0" destOrd="0" parTransId="{A19E7D6C-DB88-4C7E-BBB9-608137B11B76}" sibTransId="{94324B6A-17BC-453B-B4B5-DAD3B93E568B}"/>
    <dgm:cxn modelId="{8372760A-0C89-4422-AA4D-9D70AD810F9E}" type="presOf" srcId="{968B7635-3736-415A-931C-5550AAFFFA88}" destId="{A662F921-3283-4CAA-9BB6-D283FFC868D5}" srcOrd="0" destOrd="0" presId="urn:microsoft.com/office/officeart/2005/8/layout/process3"/>
    <dgm:cxn modelId="{2DAE5010-E382-4E55-AAFB-46842AA2029B}" srcId="{45F6D16C-8D06-4C7D-9739-B90712DA1839}" destId="{B893E15A-2AE5-487D-B5F7-C74B6F4B691F}" srcOrd="1" destOrd="0" parTransId="{38D36A1E-E819-47D6-855B-DA1C07B544D4}" sibTransId="{6B7D3168-D465-4776-B4C8-3DE4AED60586}"/>
    <dgm:cxn modelId="{91379C17-55C1-4176-914F-EC2CD796C609}" type="presOf" srcId="{C5E8E94C-E310-4B79-BC84-F9E031B1A58E}" destId="{B3C22695-EC60-49F2-8CE9-A544B7D1EC19}" srcOrd="0" destOrd="0" presId="urn:microsoft.com/office/officeart/2005/8/layout/process3"/>
    <dgm:cxn modelId="{6C026D30-66C7-4F01-ABBF-F29A6698A80D}" type="presOf" srcId="{C5E8E94C-E310-4B79-BC84-F9E031B1A58E}" destId="{F2350F79-352B-4C26-96CF-3798FD25F873}" srcOrd="1" destOrd="0" presId="urn:microsoft.com/office/officeart/2005/8/layout/process3"/>
    <dgm:cxn modelId="{D904925D-3090-43C3-A3FB-6569A3A39E9D}" type="presOf" srcId="{00430C10-D19D-4C37-8231-2447E581DB83}" destId="{CFAA3E05-4645-4CC0-8D37-CD0446AF8914}" srcOrd="0" destOrd="2" presId="urn:microsoft.com/office/officeart/2005/8/layout/process3"/>
    <dgm:cxn modelId="{8A84DC45-8D82-4917-BE40-E7BC076D384E}" type="presOf" srcId="{241888B5-8463-4E10-8AA9-87316377E44E}" destId="{27CEEB5A-00D4-46B2-B280-BBAB20D1B957}" srcOrd="0" destOrd="1" presId="urn:microsoft.com/office/officeart/2005/8/layout/process3"/>
    <dgm:cxn modelId="{056A2968-22D2-468C-8EE8-C3D0EAE7505E}" srcId="{AD78D3D5-4D6E-4594-B806-9BE6F090047E}" destId="{E7001666-5E0A-44A4-913C-9DF5788F9FAE}" srcOrd="2" destOrd="0" parTransId="{CB20CC9B-060D-4D68-9329-E2059BCB9271}" sibTransId="{38952AF8-EA95-4C74-B8D6-08F710E281F8}"/>
    <dgm:cxn modelId="{2B07D06B-AE8D-45E5-8604-1EAAA0A70107}" type="presOf" srcId="{10773AB7-D345-4D2A-BD03-519C6AE15E16}" destId="{32CFEB6D-7953-4663-8259-C95A0F62A89D}" srcOrd="0" destOrd="0" presId="urn:microsoft.com/office/officeart/2005/8/layout/process3"/>
    <dgm:cxn modelId="{882C0850-0A1C-4706-85E1-CDBB222B2F41}" type="presOf" srcId="{E7001666-5E0A-44A4-913C-9DF5788F9FAE}" destId="{27CEEB5A-00D4-46B2-B280-BBAB20D1B957}" srcOrd="0" destOrd="2" presId="urn:microsoft.com/office/officeart/2005/8/layout/process3"/>
    <dgm:cxn modelId="{9F31BE56-74F6-4C02-A9F8-D7D9AEC94E6F}" srcId="{10773AB7-D345-4D2A-BD03-519C6AE15E16}" destId="{C5E8E94C-E310-4B79-BC84-F9E031B1A58E}" srcOrd="2" destOrd="0" parTransId="{054463BF-6454-4C53-B30C-5D037CD951B8}" sibTransId="{BEB24E98-7B97-4DD2-8F77-4F24849DB4D9}"/>
    <dgm:cxn modelId="{5554FA58-2B40-41B1-983B-7CAE96997825}" type="presOf" srcId="{45F6D16C-8D06-4C7D-9739-B90712DA1839}" destId="{2D50043C-F33D-478B-BDF2-73034B765D74}" srcOrd="0" destOrd="0" presId="urn:microsoft.com/office/officeart/2005/8/layout/process3"/>
    <dgm:cxn modelId="{A1D8EE88-E097-4DA3-AF00-6C1D9914D716}" type="presOf" srcId="{2C541FEF-27EA-45F8-BE37-E71137A3FBA4}" destId="{CFAA3E05-4645-4CC0-8D37-CD0446AF8914}" srcOrd="0" destOrd="3" presId="urn:microsoft.com/office/officeart/2005/8/layout/process3"/>
    <dgm:cxn modelId="{05BC598E-DF1F-4AC4-857C-BF2DBBDFE80C}" srcId="{C5E8E94C-E310-4B79-BC84-F9E031B1A58E}" destId="{C298E408-71C2-4C93-8812-103D25194B06}" srcOrd="1" destOrd="0" parTransId="{5E7B72EA-A077-437A-8BAC-6E69FD1D8441}" sibTransId="{A6DE503C-FBA4-4B76-9D8E-C70CC5E1CA33}"/>
    <dgm:cxn modelId="{1B1F6DA4-C01D-4954-9489-0ECC699A16BC}" type="presOf" srcId="{AD78D3D5-4D6E-4594-B806-9BE6F090047E}" destId="{04364C32-4E3C-419E-844A-8B70B9F19D9B}" srcOrd="0" destOrd="0" presId="urn:microsoft.com/office/officeart/2005/8/layout/process3"/>
    <dgm:cxn modelId="{EFD813A9-7FD8-464D-85D8-4758BEBD9608}" srcId="{AD78D3D5-4D6E-4594-B806-9BE6F090047E}" destId="{241888B5-8463-4E10-8AA9-87316377E44E}" srcOrd="1" destOrd="0" parTransId="{4E5D0A91-6ACA-463C-AE22-4E41DDB4C780}" sibTransId="{A823C9CD-5069-486D-B4A6-4439B3E37262}"/>
    <dgm:cxn modelId="{00F355A9-1E71-4CDD-A151-43237A69863E}" srcId="{C5E8E94C-E310-4B79-BC84-F9E031B1A58E}" destId="{968B7635-3736-415A-931C-5550AAFFFA88}" srcOrd="0" destOrd="0" parTransId="{3D8602C7-5652-46DB-954F-8EB1290BE224}" sibTransId="{1DA15240-1E83-4358-A420-68DF2EB56261}"/>
    <dgm:cxn modelId="{2CF767AC-6794-405E-BD4A-0E7CBC16B8CE}" type="presOf" srcId="{C298E408-71C2-4C93-8812-103D25194B06}" destId="{A662F921-3283-4CAA-9BB6-D283FFC868D5}" srcOrd="0" destOrd="1" presId="urn:microsoft.com/office/officeart/2005/8/layout/process3"/>
    <dgm:cxn modelId="{199878AE-F6F3-487E-A576-213A3CCE8C2B}" srcId="{45F6D16C-8D06-4C7D-9739-B90712DA1839}" destId="{2C541FEF-27EA-45F8-BE37-E71137A3FBA4}" srcOrd="3" destOrd="0" parTransId="{8528C201-156E-4008-A31E-7F7AF8F77BFA}" sibTransId="{AEE7615B-BBC7-42C8-B0F0-AFA416E75754}"/>
    <dgm:cxn modelId="{051FF7AF-C205-4C4B-BF8D-5446CDA8B4A4}" type="presOf" srcId="{94324B6A-17BC-453B-B4B5-DAD3B93E568B}" destId="{68AAD634-E7C5-455C-93E1-A320C84518FD}" srcOrd="0" destOrd="0" presId="urn:microsoft.com/office/officeart/2005/8/layout/process3"/>
    <dgm:cxn modelId="{7C11F8C5-88CF-4587-A74F-4A8D4D2CF685}" type="presOf" srcId="{AD78D3D5-4D6E-4594-B806-9BE6F090047E}" destId="{A306FC0E-8CB1-45B6-AD0E-0D4DD282E2FD}" srcOrd="1" destOrd="0" presId="urn:microsoft.com/office/officeart/2005/8/layout/process3"/>
    <dgm:cxn modelId="{E23B36C6-A2B7-40F0-A926-9ED097BB6173}" srcId="{AD78D3D5-4D6E-4594-B806-9BE6F090047E}" destId="{4E0582B9-D678-4CC0-8B95-9CA40270ADF4}" srcOrd="0" destOrd="0" parTransId="{CEA6AB45-516B-493A-AA73-42A2E7219AC1}" sibTransId="{61A80157-C2C3-4CFA-9485-FC9972949EBA}"/>
    <dgm:cxn modelId="{5F2C65CC-FBDF-4E8F-947E-B4C4502371E8}" type="presOf" srcId="{4E0582B9-D678-4CC0-8B95-9CA40270ADF4}" destId="{27CEEB5A-00D4-46B2-B280-BBAB20D1B957}" srcOrd="0" destOrd="0" presId="urn:microsoft.com/office/officeart/2005/8/layout/process3"/>
    <dgm:cxn modelId="{11C3DDDC-15DD-47EE-9622-33AB59014ECA}" srcId="{45F6D16C-8D06-4C7D-9739-B90712DA1839}" destId="{07677793-08FD-47F7-BEED-EF04BC8C0B7A}" srcOrd="0" destOrd="0" parTransId="{154CB9F2-6CED-46DE-862F-4675C351BF4C}" sibTransId="{A77BC557-C282-42ED-A96C-25AE81A4501D}"/>
    <dgm:cxn modelId="{BC65F8E2-9371-4FA7-B936-C50E6D7998D6}" type="presOf" srcId="{7F4E46D9-00BD-4B98-AD84-CCB5593848A5}" destId="{DADB0499-7D65-4378-8CC4-BB732F3E74A2}" srcOrd="1" destOrd="0" presId="urn:microsoft.com/office/officeart/2005/8/layout/process3"/>
    <dgm:cxn modelId="{F0C727EB-E44F-47C6-8915-786F71923E09}" type="presOf" srcId="{B893E15A-2AE5-487D-B5F7-C74B6F4B691F}" destId="{CFAA3E05-4645-4CC0-8D37-CD0446AF8914}" srcOrd="0" destOrd="1" presId="urn:microsoft.com/office/officeart/2005/8/layout/process3"/>
    <dgm:cxn modelId="{485B74EB-4164-45DA-B912-AD9DFD728B1A}" type="presOf" srcId="{45F6D16C-8D06-4C7D-9739-B90712DA1839}" destId="{D33FE966-F8A8-4976-96DE-C0815D00B3B2}" srcOrd="1" destOrd="0" presId="urn:microsoft.com/office/officeart/2005/8/layout/process3"/>
    <dgm:cxn modelId="{F730ADEE-B09D-47A2-8049-A80DCF8D2B5F}" srcId="{45F6D16C-8D06-4C7D-9739-B90712DA1839}" destId="{00430C10-D19D-4C37-8231-2447E581DB83}" srcOrd="2" destOrd="0" parTransId="{C96DDD1E-8B90-428A-8C89-3F0BAF90AEDD}" sibTransId="{1C9731B4-CE92-41F2-8B3E-2367CD3CB22D}"/>
    <dgm:cxn modelId="{D519A5EF-D5F3-496A-A77F-7DABFF1E8AE6}" type="presOf" srcId="{94324B6A-17BC-453B-B4B5-DAD3B93E568B}" destId="{0FB091B7-8392-4577-A795-95C812AFB1D2}" srcOrd="1" destOrd="0" presId="urn:microsoft.com/office/officeart/2005/8/layout/process3"/>
    <dgm:cxn modelId="{E43B59FE-1015-42C3-9930-308CB8E3B772}" srcId="{10773AB7-D345-4D2A-BD03-519C6AE15E16}" destId="{45F6D16C-8D06-4C7D-9739-B90712DA1839}" srcOrd="1" destOrd="0" parTransId="{8D90178E-5394-44D9-BCEB-E929FF1667F2}" sibTransId="{7F4E46D9-00BD-4B98-AD84-CCB5593848A5}"/>
    <dgm:cxn modelId="{8EC2EFFF-0CC2-4EC6-B4CC-8FD8FDDE32BB}" type="presOf" srcId="{07677793-08FD-47F7-BEED-EF04BC8C0B7A}" destId="{CFAA3E05-4645-4CC0-8D37-CD0446AF8914}" srcOrd="0" destOrd="0" presId="urn:microsoft.com/office/officeart/2005/8/layout/process3"/>
    <dgm:cxn modelId="{5EA9A1B1-A9F2-4B07-838F-83BFD675AE97}" type="presParOf" srcId="{32CFEB6D-7953-4663-8259-C95A0F62A89D}" destId="{0D94837B-6F58-4035-BF0E-23396DF23B9D}" srcOrd="0" destOrd="0" presId="urn:microsoft.com/office/officeart/2005/8/layout/process3"/>
    <dgm:cxn modelId="{C8D06A0E-229F-4FF4-805C-743727C4196E}" type="presParOf" srcId="{0D94837B-6F58-4035-BF0E-23396DF23B9D}" destId="{04364C32-4E3C-419E-844A-8B70B9F19D9B}" srcOrd="0" destOrd="0" presId="urn:microsoft.com/office/officeart/2005/8/layout/process3"/>
    <dgm:cxn modelId="{2F92677F-BD87-4E4C-A301-69D3E3F1596B}" type="presParOf" srcId="{0D94837B-6F58-4035-BF0E-23396DF23B9D}" destId="{A306FC0E-8CB1-45B6-AD0E-0D4DD282E2FD}" srcOrd="1" destOrd="0" presId="urn:microsoft.com/office/officeart/2005/8/layout/process3"/>
    <dgm:cxn modelId="{B05D4F04-534B-4779-BAF7-010E8A970B6A}" type="presParOf" srcId="{0D94837B-6F58-4035-BF0E-23396DF23B9D}" destId="{27CEEB5A-00D4-46B2-B280-BBAB20D1B957}" srcOrd="2" destOrd="0" presId="urn:microsoft.com/office/officeart/2005/8/layout/process3"/>
    <dgm:cxn modelId="{87009B07-CEB3-4B07-83DF-617BB46B05E7}" type="presParOf" srcId="{32CFEB6D-7953-4663-8259-C95A0F62A89D}" destId="{68AAD634-E7C5-455C-93E1-A320C84518FD}" srcOrd="1" destOrd="0" presId="urn:microsoft.com/office/officeart/2005/8/layout/process3"/>
    <dgm:cxn modelId="{DD4A6D0A-E7EB-478D-B18C-95D46526C3BC}" type="presParOf" srcId="{68AAD634-E7C5-455C-93E1-A320C84518FD}" destId="{0FB091B7-8392-4577-A795-95C812AFB1D2}" srcOrd="0" destOrd="0" presId="urn:microsoft.com/office/officeart/2005/8/layout/process3"/>
    <dgm:cxn modelId="{43A35C11-FA00-45F7-9C1F-295BE9AD265D}" type="presParOf" srcId="{32CFEB6D-7953-4663-8259-C95A0F62A89D}" destId="{CC6D5F7A-0CA3-4610-A128-D4EE50D01462}" srcOrd="2" destOrd="0" presId="urn:microsoft.com/office/officeart/2005/8/layout/process3"/>
    <dgm:cxn modelId="{D2943DC3-FCFF-4618-8507-7F2E085CEC0F}" type="presParOf" srcId="{CC6D5F7A-0CA3-4610-A128-D4EE50D01462}" destId="{2D50043C-F33D-478B-BDF2-73034B765D74}" srcOrd="0" destOrd="0" presId="urn:microsoft.com/office/officeart/2005/8/layout/process3"/>
    <dgm:cxn modelId="{6F3A4EB0-18AC-4C20-B58B-533594C86840}" type="presParOf" srcId="{CC6D5F7A-0CA3-4610-A128-D4EE50D01462}" destId="{D33FE966-F8A8-4976-96DE-C0815D00B3B2}" srcOrd="1" destOrd="0" presId="urn:microsoft.com/office/officeart/2005/8/layout/process3"/>
    <dgm:cxn modelId="{0D1947F4-E56B-468C-8169-B5B3CB74EE77}" type="presParOf" srcId="{CC6D5F7A-0CA3-4610-A128-D4EE50D01462}" destId="{CFAA3E05-4645-4CC0-8D37-CD0446AF8914}" srcOrd="2" destOrd="0" presId="urn:microsoft.com/office/officeart/2005/8/layout/process3"/>
    <dgm:cxn modelId="{32F60D8A-1D3E-42E3-B10F-4BE358009CD7}" type="presParOf" srcId="{32CFEB6D-7953-4663-8259-C95A0F62A89D}" destId="{D94A5B65-F714-4087-9CB0-6AF81F7704F6}" srcOrd="3" destOrd="0" presId="urn:microsoft.com/office/officeart/2005/8/layout/process3"/>
    <dgm:cxn modelId="{A54A753D-FD2A-4F4C-8E48-BD27E9CB1473}" type="presParOf" srcId="{D94A5B65-F714-4087-9CB0-6AF81F7704F6}" destId="{DADB0499-7D65-4378-8CC4-BB732F3E74A2}" srcOrd="0" destOrd="0" presId="urn:microsoft.com/office/officeart/2005/8/layout/process3"/>
    <dgm:cxn modelId="{59DFF070-4E6D-4C66-B143-F9A9DABC3597}" type="presParOf" srcId="{32CFEB6D-7953-4663-8259-C95A0F62A89D}" destId="{FABE257C-5C9F-48D6-B8E9-0B79318F0F52}" srcOrd="4" destOrd="0" presId="urn:microsoft.com/office/officeart/2005/8/layout/process3"/>
    <dgm:cxn modelId="{06E0FE44-3738-41B8-B101-A56921105ECE}" type="presParOf" srcId="{FABE257C-5C9F-48D6-B8E9-0B79318F0F52}" destId="{B3C22695-EC60-49F2-8CE9-A544B7D1EC19}" srcOrd="0" destOrd="0" presId="urn:microsoft.com/office/officeart/2005/8/layout/process3"/>
    <dgm:cxn modelId="{127A009D-B321-472D-910D-C772B50F2E4C}" type="presParOf" srcId="{FABE257C-5C9F-48D6-B8E9-0B79318F0F52}" destId="{F2350F79-352B-4C26-96CF-3798FD25F873}" srcOrd="1" destOrd="0" presId="urn:microsoft.com/office/officeart/2005/8/layout/process3"/>
    <dgm:cxn modelId="{1793DB8E-47C7-4D08-9C11-E579ACAD451B}" type="presParOf" srcId="{FABE257C-5C9F-48D6-B8E9-0B79318F0F52}" destId="{A662F921-3283-4CAA-9BB6-D283FFC868D5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EA856-1FB0-43DE-98F8-618E5E245155}">
      <dsp:nvSpPr>
        <dsp:cNvPr id="0" name=""/>
        <dsp:cNvSpPr/>
      </dsp:nvSpPr>
      <dsp:spPr>
        <a:xfrm>
          <a:off x="0" y="560352"/>
          <a:ext cx="3710300" cy="66500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Программы</a:t>
          </a:r>
          <a:endParaRPr lang="ru-RU" sz="20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9477" y="579829"/>
        <a:ext cx="3671346" cy="626048"/>
      </dsp:txXfrm>
    </dsp:sp>
    <dsp:sp modelId="{1C7F2BB1-5F8C-49CE-B8AB-AE27FA84E947}">
      <dsp:nvSpPr>
        <dsp:cNvPr id="0" name=""/>
        <dsp:cNvSpPr/>
      </dsp:nvSpPr>
      <dsp:spPr>
        <a:xfrm>
          <a:off x="325310" y="1225355"/>
          <a:ext cx="91440" cy="2477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763"/>
              </a:lnTo>
              <a:lnTo>
                <a:pt x="117256" y="24776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007A4D-32F8-48FC-B78D-4DD14D0C51C5}">
      <dsp:nvSpPr>
        <dsp:cNvPr id="0" name=""/>
        <dsp:cNvSpPr/>
      </dsp:nvSpPr>
      <dsp:spPr>
        <a:xfrm>
          <a:off x="442566" y="1288716"/>
          <a:ext cx="3354431" cy="368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Защита интеллектуальной собственности</a:t>
          </a:r>
        </a:p>
      </dsp:txBody>
      <dsp:txXfrm>
        <a:off x="453368" y="1299518"/>
        <a:ext cx="3332827" cy="347199"/>
      </dsp:txXfrm>
    </dsp:sp>
    <dsp:sp modelId="{E7C490D5-E398-492C-83E4-506CF77BA3FC}">
      <dsp:nvSpPr>
        <dsp:cNvPr id="0" name=""/>
        <dsp:cNvSpPr/>
      </dsp:nvSpPr>
      <dsp:spPr>
        <a:xfrm>
          <a:off x="325310" y="1225355"/>
          <a:ext cx="91440" cy="7805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80523"/>
              </a:lnTo>
              <a:lnTo>
                <a:pt x="117256" y="78052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F7506-A9D2-4EBB-A4D6-624830430ADE}">
      <dsp:nvSpPr>
        <dsp:cNvPr id="0" name=""/>
        <dsp:cNvSpPr/>
      </dsp:nvSpPr>
      <dsp:spPr>
        <a:xfrm>
          <a:off x="442566" y="1868133"/>
          <a:ext cx="3368486" cy="275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Создание прототипов</a:t>
          </a:r>
        </a:p>
      </dsp:txBody>
      <dsp:txXfrm>
        <a:off x="450635" y="1876202"/>
        <a:ext cx="3352348" cy="259352"/>
      </dsp:txXfrm>
    </dsp:sp>
    <dsp:sp modelId="{7DF08DB3-0C45-448B-8DA4-A735B7C7E94D}">
      <dsp:nvSpPr>
        <dsp:cNvPr id="0" name=""/>
        <dsp:cNvSpPr/>
      </dsp:nvSpPr>
      <dsp:spPr>
        <a:xfrm>
          <a:off x="325310" y="1225355"/>
          <a:ext cx="91440" cy="12163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16359"/>
              </a:lnTo>
              <a:lnTo>
                <a:pt x="117256" y="121635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7D97D9-4FEB-4EA0-B942-2683320934C3}">
      <dsp:nvSpPr>
        <dsp:cNvPr id="0" name=""/>
        <dsp:cNvSpPr/>
      </dsp:nvSpPr>
      <dsp:spPr>
        <a:xfrm>
          <a:off x="442566" y="2309029"/>
          <a:ext cx="3343674" cy="265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Проведение Испытаний</a:t>
          </a:r>
        </a:p>
      </dsp:txBody>
      <dsp:txXfrm>
        <a:off x="450338" y="2316801"/>
        <a:ext cx="3328130" cy="249825"/>
      </dsp:txXfrm>
    </dsp:sp>
    <dsp:sp modelId="{15207B98-3562-49E7-B468-BB5F8694BFF5}">
      <dsp:nvSpPr>
        <dsp:cNvPr id="0" name=""/>
        <dsp:cNvSpPr/>
      </dsp:nvSpPr>
      <dsp:spPr>
        <a:xfrm>
          <a:off x="325310" y="1225355"/>
          <a:ext cx="91440" cy="16833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83366"/>
              </a:lnTo>
              <a:lnTo>
                <a:pt x="117256" y="168336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C88058-4875-41A6-B02F-548670D8F240}">
      <dsp:nvSpPr>
        <dsp:cNvPr id="0" name=""/>
        <dsp:cNvSpPr/>
      </dsp:nvSpPr>
      <dsp:spPr>
        <a:xfrm>
          <a:off x="442566" y="2682282"/>
          <a:ext cx="3418399" cy="452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Участие в выставках и конференциях</a:t>
          </a:r>
        </a:p>
      </dsp:txBody>
      <dsp:txXfrm>
        <a:off x="455830" y="2695546"/>
        <a:ext cx="3391871" cy="426351"/>
      </dsp:txXfrm>
    </dsp:sp>
    <dsp:sp modelId="{2D517528-883D-4189-BD50-61FE11096204}">
      <dsp:nvSpPr>
        <dsp:cNvPr id="0" name=""/>
        <dsp:cNvSpPr/>
      </dsp:nvSpPr>
      <dsp:spPr>
        <a:xfrm>
          <a:off x="325310" y="1225355"/>
          <a:ext cx="91440" cy="2201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1130"/>
              </a:lnTo>
              <a:lnTo>
                <a:pt x="117256" y="220113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539CE-9641-4C29-8DE0-1F2863DB0F19}">
      <dsp:nvSpPr>
        <dsp:cNvPr id="0" name=""/>
        <dsp:cNvSpPr/>
      </dsp:nvSpPr>
      <dsp:spPr>
        <a:xfrm>
          <a:off x="442566" y="3277791"/>
          <a:ext cx="3419133" cy="297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Покупка комплектующих</a:t>
          </a:r>
        </a:p>
      </dsp:txBody>
      <dsp:txXfrm>
        <a:off x="451276" y="3286501"/>
        <a:ext cx="3401713" cy="279969"/>
      </dsp:txXfrm>
    </dsp:sp>
    <dsp:sp modelId="{891AEDAF-E0C9-420D-8DD0-849A10FF413B}">
      <dsp:nvSpPr>
        <dsp:cNvPr id="0" name=""/>
        <dsp:cNvSpPr/>
      </dsp:nvSpPr>
      <dsp:spPr>
        <a:xfrm>
          <a:off x="325310" y="1225355"/>
          <a:ext cx="91440" cy="27046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04630"/>
              </a:lnTo>
              <a:lnTo>
                <a:pt x="117256" y="270463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140164-0FFD-4FB7-B235-9CA4EBE419E0}">
      <dsp:nvSpPr>
        <dsp:cNvPr id="0" name=""/>
        <dsp:cNvSpPr/>
      </dsp:nvSpPr>
      <dsp:spPr>
        <a:xfrm>
          <a:off x="442566" y="3741431"/>
          <a:ext cx="3564316" cy="377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Маркетинговые</a:t>
          </a:r>
          <a:r>
            <a:rPr lang="ru-RU" sz="12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сервисы для участников</a:t>
          </a:r>
        </a:p>
      </dsp:txBody>
      <dsp:txXfrm>
        <a:off x="453611" y="3752476"/>
        <a:ext cx="3542226" cy="355019"/>
      </dsp:txXfrm>
    </dsp:sp>
    <dsp:sp modelId="{0E6481EB-DAF5-40B5-8199-64723806F5DC}">
      <dsp:nvSpPr>
        <dsp:cNvPr id="0" name=""/>
        <dsp:cNvSpPr/>
      </dsp:nvSpPr>
      <dsp:spPr>
        <a:xfrm>
          <a:off x="371030" y="1225355"/>
          <a:ext cx="97700" cy="3197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7700"/>
              </a:lnTo>
              <a:lnTo>
                <a:pt x="97700" y="319770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545B4-3DDB-4CD9-9D08-4B0079A8AFF2}">
      <dsp:nvSpPr>
        <dsp:cNvPr id="0" name=""/>
        <dsp:cNvSpPr/>
      </dsp:nvSpPr>
      <dsp:spPr>
        <a:xfrm>
          <a:off x="468730" y="4304561"/>
          <a:ext cx="3547154" cy="2369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Покупка</a:t>
          </a:r>
          <a:r>
            <a:rPr lang="ru-RU" sz="1300" kern="1200" dirty="0"/>
            <a:t> </a:t>
          </a: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лицензий ПО</a:t>
          </a:r>
        </a:p>
      </dsp:txBody>
      <dsp:txXfrm>
        <a:off x="475671" y="4311502"/>
        <a:ext cx="3533272" cy="223104"/>
      </dsp:txXfrm>
    </dsp:sp>
    <dsp:sp modelId="{A74934A7-FA7B-4589-9BE4-7F5F139A47E6}">
      <dsp:nvSpPr>
        <dsp:cNvPr id="0" name=""/>
        <dsp:cNvSpPr/>
      </dsp:nvSpPr>
      <dsp:spPr>
        <a:xfrm>
          <a:off x="4044665" y="560931"/>
          <a:ext cx="3854712" cy="66500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Способы финансирования</a:t>
          </a:r>
          <a:endParaRPr lang="ru-RU" sz="20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064142" y="580408"/>
        <a:ext cx="3815758" cy="626048"/>
      </dsp:txXfrm>
    </dsp:sp>
    <dsp:sp modelId="{5937C1C8-9102-4BE5-9F58-B0229353543C}">
      <dsp:nvSpPr>
        <dsp:cNvPr id="0" name=""/>
        <dsp:cNvSpPr/>
      </dsp:nvSpPr>
      <dsp:spPr>
        <a:xfrm>
          <a:off x="4430137" y="1225933"/>
          <a:ext cx="273133" cy="455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845"/>
              </a:lnTo>
              <a:lnTo>
                <a:pt x="273133" y="45584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5480D-0B7A-4ED6-A6B3-2FD42DBCDE68}">
      <dsp:nvSpPr>
        <dsp:cNvPr id="0" name=""/>
        <dsp:cNvSpPr/>
      </dsp:nvSpPr>
      <dsp:spPr>
        <a:xfrm>
          <a:off x="4703270" y="1349278"/>
          <a:ext cx="3724044" cy="665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Компенсация понесенных расходов</a:t>
          </a:r>
        </a:p>
      </dsp:txBody>
      <dsp:txXfrm>
        <a:off x="4722747" y="1368755"/>
        <a:ext cx="3685090" cy="626048"/>
      </dsp:txXfrm>
    </dsp:sp>
    <dsp:sp modelId="{7F24D21F-ACE3-4372-B477-52A4D18B7975}">
      <dsp:nvSpPr>
        <dsp:cNvPr id="0" name=""/>
        <dsp:cNvSpPr/>
      </dsp:nvSpPr>
      <dsp:spPr>
        <a:xfrm>
          <a:off x="4430137" y="1225933"/>
          <a:ext cx="280188" cy="1734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4279"/>
              </a:lnTo>
              <a:lnTo>
                <a:pt x="280188" y="173427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A4EB1-6383-46FE-9D18-9623CDAE3CCE}">
      <dsp:nvSpPr>
        <dsp:cNvPr id="0" name=""/>
        <dsp:cNvSpPr/>
      </dsp:nvSpPr>
      <dsp:spPr>
        <a:xfrm>
          <a:off x="4710325" y="2254333"/>
          <a:ext cx="3744792" cy="14117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Авансирование планируемых расходов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– на счет Участника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– на счет подрядчика</a:t>
          </a:r>
        </a:p>
      </dsp:txBody>
      <dsp:txXfrm>
        <a:off x="4751674" y="2295682"/>
        <a:ext cx="3662094" cy="13290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6FC0E-8CB1-45B6-AD0E-0D4DD282E2FD}">
      <dsp:nvSpPr>
        <dsp:cNvPr id="0" name=""/>
        <dsp:cNvSpPr/>
      </dsp:nvSpPr>
      <dsp:spPr>
        <a:xfrm>
          <a:off x="4807" y="1109373"/>
          <a:ext cx="2185924" cy="113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1 год статуса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(первые 12 месяцев) </a:t>
          </a:r>
        </a:p>
      </dsp:txBody>
      <dsp:txXfrm>
        <a:off x="4807" y="1109373"/>
        <a:ext cx="2185924" cy="754129"/>
      </dsp:txXfrm>
    </dsp:sp>
    <dsp:sp modelId="{27CEEB5A-00D4-46B2-B280-BBAB20D1B957}">
      <dsp:nvSpPr>
        <dsp:cNvPr id="0" name=""/>
        <dsp:cNvSpPr/>
      </dsp:nvSpPr>
      <dsp:spPr>
        <a:xfrm>
          <a:off x="452526" y="1863503"/>
          <a:ext cx="2185924" cy="2972024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100% 6 программам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75% Маркетинговые сервисы для участников</a:t>
          </a:r>
        </a:p>
      </dsp:txBody>
      <dsp:txXfrm>
        <a:off x="516550" y="1927527"/>
        <a:ext cx="2057876" cy="2843976"/>
      </dsp:txXfrm>
    </dsp:sp>
    <dsp:sp modelId="{68AAD634-E7C5-455C-93E1-A320C84518FD}">
      <dsp:nvSpPr>
        <dsp:cNvPr id="0" name=""/>
        <dsp:cNvSpPr/>
      </dsp:nvSpPr>
      <dsp:spPr>
        <a:xfrm>
          <a:off x="2522109" y="1214322"/>
          <a:ext cx="702521" cy="54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2522109" y="1323168"/>
        <a:ext cx="539252" cy="326539"/>
      </dsp:txXfrm>
    </dsp:sp>
    <dsp:sp modelId="{D33FE966-F8A8-4976-96DE-C0815D00B3B2}">
      <dsp:nvSpPr>
        <dsp:cNvPr id="0" name=""/>
        <dsp:cNvSpPr/>
      </dsp:nvSpPr>
      <dsp:spPr>
        <a:xfrm>
          <a:off x="3516244" y="1109373"/>
          <a:ext cx="2185924" cy="113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2 ой год статуса (более 12 месяцев)</a:t>
          </a:r>
        </a:p>
      </dsp:txBody>
      <dsp:txXfrm>
        <a:off x="3516244" y="1109373"/>
        <a:ext cx="2185924" cy="754129"/>
      </dsp:txXfrm>
    </dsp:sp>
    <dsp:sp modelId="{CFAA3E05-4645-4CC0-8D37-CD0446AF8914}">
      <dsp:nvSpPr>
        <dsp:cNvPr id="0" name=""/>
        <dsp:cNvSpPr/>
      </dsp:nvSpPr>
      <dsp:spPr>
        <a:xfrm>
          <a:off x="3984882" y="1868912"/>
          <a:ext cx="2185924" cy="2972024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75% по всем программам</a:t>
          </a:r>
        </a:p>
      </dsp:txBody>
      <dsp:txXfrm>
        <a:off x="4048906" y="1932936"/>
        <a:ext cx="2057876" cy="2843976"/>
      </dsp:txXfrm>
    </dsp:sp>
    <dsp:sp modelId="{D94A5B65-F714-4087-9CB0-6AF81F7704F6}">
      <dsp:nvSpPr>
        <dsp:cNvPr id="0" name=""/>
        <dsp:cNvSpPr/>
      </dsp:nvSpPr>
      <dsp:spPr>
        <a:xfrm>
          <a:off x="6033546" y="1214322"/>
          <a:ext cx="702521" cy="54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6033546" y="1323168"/>
        <a:ext cx="539252" cy="326539"/>
      </dsp:txXfrm>
    </dsp:sp>
    <dsp:sp modelId="{F2350F79-352B-4C26-96CF-3798FD25F873}">
      <dsp:nvSpPr>
        <dsp:cNvPr id="0" name=""/>
        <dsp:cNvSpPr/>
      </dsp:nvSpPr>
      <dsp:spPr>
        <a:xfrm>
          <a:off x="7027681" y="1109373"/>
          <a:ext cx="2185924" cy="11311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3тий год статуса (более 24 месяцев)</a:t>
          </a:r>
        </a:p>
      </dsp:txBody>
      <dsp:txXfrm>
        <a:off x="7027681" y="1109373"/>
        <a:ext cx="2185924" cy="754129"/>
      </dsp:txXfrm>
    </dsp:sp>
    <dsp:sp modelId="{A662F921-3283-4CAA-9BB6-D283FFC868D5}">
      <dsp:nvSpPr>
        <dsp:cNvPr id="0" name=""/>
        <dsp:cNvSpPr/>
      </dsp:nvSpPr>
      <dsp:spPr>
        <a:xfrm>
          <a:off x="7475400" y="1863503"/>
          <a:ext cx="2185924" cy="2972024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Если выручка менее 1 млн. руб. – 1 </a:t>
          </a:r>
          <a:r>
            <a:rPr lang="ru-RU" sz="1800" kern="1200" dirty="0" err="1"/>
            <a:t>микрогрант</a:t>
          </a:r>
          <a:r>
            <a:rPr lang="ru-RU" sz="1800" kern="1200" dirty="0"/>
            <a:t> по каждой программе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Если выручка более 30 млн. руб. только компенсация</a:t>
          </a:r>
        </a:p>
      </dsp:txBody>
      <dsp:txXfrm>
        <a:off x="7539424" y="1927527"/>
        <a:ext cx="2057876" cy="2843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2A5287-7432-4AA9-8551-89F41B5CCD46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3929856-3180-4338-85B9-85AB5A380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771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ACB0F-7389-4A81-9909-B1AA661ED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24C365-A253-4487-8264-82D4A3BD2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BCDDA9-AB0F-43C5-BB6A-3A9681CD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923725-3013-4E79-8C6B-FDEB30E4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2F0DA9-D598-4ED8-8628-9736C780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15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5B630C-86F9-4B28-B3A6-7974F2B2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CBA9F6-46AC-4FFC-BED6-5387C39D1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D06469-9987-4DE4-AEE0-4365E4C0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E021BA-3199-4A7B-A65B-BA966EDA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69FC93-3431-4372-8539-AD933714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71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4A578-94EB-4755-8665-F24E57D25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2E3BC6-131A-403D-A8A1-24C5B132F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1DBB77-70DD-49AE-B573-321D32D83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C68DF9-07EE-4097-B08C-570C7A499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6FDCB-69B1-4635-B4B9-399EA93B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3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3601C-8C3A-4D53-B95C-AA385A78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9274C6-A673-4D91-A2D0-B772ACA244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6721E2-ED61-480E-B0D0-76E72550F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82DAD1-8FB4-4269-9E91-8E1D134F8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C472F8-0AA1-4AEE-8FC0-CEB57F6D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673E1B-6491-426A-B308-8C5ED78A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46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F8A1B-FEEA-46F9-8B48-962755AFE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941FBC-4065-4515-A9CC-881A8017B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5E1638-135F-45F5-BA00-F1B002557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1E88C0E-26EA-49EB-B7CE-6A8BF6215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CC8BA1-E326-4969-8A97-5B8A0F7ED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59D0E0-87F1-448C-9C01-3F792DEB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EDB3393-F2D3-42C0-ADF1-414A3BD3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C9884D-6F83-4E11-95B9-C6103841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40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303D15-307A-49B7-8E26-9A294D640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5E61ED-9970-45C7-B928-8B6B6DE5B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0BC0E7-026A-46F1-967F-BA22D233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0C164B-F425-41E1-8C37-4A6741D7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80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E65DA3-06BE-4411-8640-7DE37714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FAF0FC4-E862-4DB6-BF79-DA57123A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78A530-0D46-431A-851E-7F8370BE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65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10AE4-5803-4010-BC4A-276288082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19610-1577-4BEB-BD11-5A71F7687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8ADDFF-6484-426A-AEA8-FDED1EB72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52F741-AA3E-4924-99B3-E2D0B91F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0CAA23-799C-471D-A001-818B5EA8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5B362-D217-4DC3-82E4-2AEBF688C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084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F27FE6-9DCD-440F-A768-C6FB8115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184DA9-A3A4-4BF5-BD4F-DA98A4EE31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DAD39B-0DA2-4752-87A3-898AC849A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1D41DA-2424-4BF7-879A-D6578E91F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B34FC9-512E-41CA-B353-6958C183F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E7EEA3-E590-43D9-B9C1-D8820AC5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22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B9145-374F-40F3-AF2B-E3915D93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DA4527-EB7A-48E2-A599-18A039089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4607DB-A9EC-4FA2-B158-1F35C335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B763A1-2952-484E-BE17-D7790429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FFA323-3CDB-49EB-9593-D37AB4E0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16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168C07-37C3-429A-B43C-862A057DC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37CB9A-E3C3-4491-9BFA-95A434559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9D13DF-3AE1-4BB6-9294-C1B95E98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6A8F0F-56AC-449B-B086-6073BCFB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0E0853-D9AB-44BF-B1A8-3291FB6F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41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-7">
    <p:bg>
      <p:bgPr>
        <a:solidFill>
          <a:srgbClr val="343B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EFB229-E62B-43DD-88AC-A60A8791B0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542925"/>
            <a:ext cx="131445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399" y="1753896"/>
            <a:ext cx="5154611" cy="1314788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1"/>
          </p:nvPr>
        </p:nvSpPr>
        <p:spPr>
          <a:xfrm>
            <a:off x="449263" y="3152637"/>
            <a:ext cx="5154747" cy="115751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2"/>
          </p:nvPr>
        </p:nvSpPr>
        <p:spPr>
          <a:xfrm>
            <a:off x="1436181" y="5185654"/>
            <a:ext cx="1916349" cy="642938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Рисунок 23"/>
          <p:cNvSpPr>
            <a:spLocks noGrp="1"/>
          </p:cNvSpPr>
          <p:nvPr>
            <p:ph type="pic" sz="quarter" idx="14"/>
          </p:nvPr>
        </p:nvSpPr>
        <p:spPr>
          <a:xfrm>
            <a:off x="562111" y="5104531"/>
            <a:ext cx="805184" cy="805184"/>
          </a:xfrm>
          <a:prstGeom prst="roundRect">
            <a:avLst>
              <a:gd name="adj" fmla="val 18244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endParaRPr lang="ru-RU" noProof="0" dirty="0"/>
          </a:p>
        </p:txBody>
      </p:sp>
      <p:sp>
        <p:nvSpPr>
          <p:cNvPr id="16" name="Рисунок 10"/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272367"/>
          </a:xfrm>
          <a:custGeom>
            <a:avLst/>
            <a:gdLst>
              <a:gd name="connsiteX0" fmla="*/ 0 w 6096000"/>
              <a:gd name="connsiteY0" fmla="*/ 0 h 6272367"/>
              <a:gd name="connsiteX1" fmla="*/ 711200 w 6096000"/>
              <a:gd name="connsiteY1" fmla="*/ 0 h 6272367"/>
              <a:gd name="connsiteX2" fmla="*/ 5384800 w 6096000"/>
              <a:gd name="connsiteY2" fmla="*/ 0 h 6272367"/>
              <a:gd name="connsiteX3" fmla="*/ 6096000 w 6096000"/>
              <a:gd name="connsiteY3" fmla="*/ 0 h 6272367"/>
              <a:gd name="connsiteX4" fmla="*/ 6096000 w 6096000"/>
              <a:gd name="connsiteY4" fmla="*/ 6272367 h 6272367"/>
              <a:gd name="connsiteX5" fmla="*/ 5384800 w 6096000"/>
              <a:gd name="connsiteY5" fmla="*/ 6272367 h 6272367"/>
              <a:gd name="connsiteX6" fmla="*/ 1824615 w 6096000"/>
              <a:gd name="connsiteY6" fmla="*/ 6272367 h 6272367"/>
              <a:gd name="connsiteX7" fmla="*/ 1113415 w 6096000"/>
              <a:gd name="connsiteY7" fmla="*/ 6272367 h 6272367"/>
              <a:gd name="connsiteX8" fmla="*/ 0 w 6096000"/>
              <a:gd name="connsiteY8" fmla="*/ 5158952 h 627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272367">
                <a:moveTo>
                  <a:pt x="0" y="0"/>
                </a:moveTo>
                <a:lnTo>
                  <a:pt x="711200" y="0"/>
                </a:lnTo>
                <a:lnTo>
                  <a:pt x="5384800" y="0"/>
                </a:lnTo>
                <a:lnTo>
                  <a:pt x="6096000" y="0"/>
                </a:lnTo>
                <a:lnTo>
                  <a:pt x="6096000" y="6272367"/>
                </a:lnTo>
                <a:lnTo>
                  <a:pt x="5384800" y="6272367"/>
                </a:lnTo>
                <a:lnTo>
                  <a:pt x="1824615" y="6272367"/>
                </a:lnTo>
                <a:lnTo>
                  <a:pt x="1113415" y="6272367"/>
                </a:lnTo>
                <a:cubicBezTo>
                  <a:pt x="498493" y="6272367"/>
                  <a:pt x="0" y="5773874"/>
                  <a:pt x="0" y="515895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rtlCol="0">
            <a:noAutofit/>
          </a:bodyPr>
          <a:lstStyle/>
          <a:p>
            <a:pPr lvl="0"/>
            <a:endParaRPr lang="ru-RU" noProof="0" dirty="0"/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3DAE1DBE-D7B6-4713-9B2B-B3FE7FB60FF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98475" y="6237288"/>
            <a:ext cx="1916113" cy="365125"/>
          </a:xfr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50F432A-29A4-4936-B62B-2AB798AD3727}" type="datetime1">
              <a:rPr lang="ru-RU"/>
              <a:pPr>
                <a:defRPr/>
              </a:pPr>
              <a:t>11.12.2024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654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екст+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CF27353-2751-459D-9588-720011D2B991}"/>
              </a:ext>
            </a:extLst>
          </p:cNvPr>
          <p:cNvCxnSpPr/>
          <p:nvPr userDrawn="1"/>
        </p:nvCxnSpPr>
        <p:spPr>
          <a:xfrm>
            <a:off x="774700" y="0"/>
            <a:ext cx="0" cy="6858000"/>
          </a:xfrm>
          <a:prstGeom prst="line">
            <a:avLst/>
          </a:prstGeom>
          <a:ln>
            <a:solidFill>
              <a:srgbClr val="4D575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>
            <a:extLst>
              <a:ext uri="{FF2B5EF4-FFF2-40B4-BE49-F238E27FC236}">
                <a16:creationId xmlns:a16="http://schemas.microsoft.com/office/drawing/2014/main" id="{AF422467-5FA6-4FDD-B876-F728F3BB5A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84188"/>
            <a:ext cx="47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276" y="341606"/>
            <a:ext cx="10037099" cy="71437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>
                <a:solidFill>
                  <a:srgbClr val="343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3E775B-E5C5-4179-8BC6-A5575A98B7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815975" y="5099050"/>
            <a:ext cx="2428875" cy="441325"/>
          </a:xfrm>
        </p:spPr>
        <p:txBody>
          <a:bodyPr/>
          <a:lstStyle>
            <a:lvl1pPr algn="l">
              <a:defRPr sz="700" cap="all" baseline="0">
                <a:solidFill>
                  <a:srgbClr val="343B3C"/>
                </a:solidFill>
              </a:defRPr>
            </a:lvl1pPr>
          </a:lstStyle>
          <a:p>
            <a:pPr>
              <a:defRPr/>
            </a:pPr>
            <a:r>
              <a:rPr lang="ru-RU"/>
              <a:t>Презентация "Сколково"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A7B053-A039-4B17-8EE7-D6D89C468C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87325" y="3246438"/>
            <a:ext cx="441325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A27FB45-C98A-4BB9-8F8A-A18F18AAF59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9774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AA4BA-A906-4B4B-AF73-5DA984C4D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16BADC-0BE8-4893-958D-1BD7E7906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835E35-0597-496D-A061-B1FAE0096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810CB-16FE-4554-927B-1E15703241E3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AB19A9-4AA4-47E5-A8A4-26B199E91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57F2FC-6BB8-443B-9E23-185D48D22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A09B2-84EF-4571-BA32-CF5C019E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39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suslugi.ru/614802/1/form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ac-reestr.digital.gov.ru/" TargetMode="External"/><Relationship Id="rId2" Type="http://schemas.openxmlformats.org/officeDocument/2006/relationships/hyperlink" Target="https://reestr.digital.gov.ru/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k.ru/grant-financial-support/microgrants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6">
            <a:extLst>
              <a:ext uri="{FF2B5EF4-FFF2-40B4-BE49-F238E27FC236}">
                <a16:creationId xmlns:a16="http://schemas.microsoft.com/office/drawing/2014/main" id="{D51DF8B9-F6FC-4721-BD07-C2DFAD185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263" y="1754188"/>
            <a:ext cx="5154612" cy="13144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dirty="0" err="1"/>
              <a:t>Микрогранты</a:t>
            </a:r>
            <a:endParaRPr lang="ru-RU" altLang="ru-RU" dirty="0"/>
          </a:p>
        </p:txBody>
      </p:sp>
      <p:sp>
        <p:nvSpPr>
          <p:cNvPr id="53251" name="Дата 1">
            <a:extLst>
              <a:ext uri="{FF2B5EF4-FFF2-40B4-BE49-F238E27FC236}">
                <a16:creationId xmlns:a16="http://schemas.microsoft.com/office/drawing/2014/main" id="{577BAD43-CF8F-49B7-8826-36D831B87B69}"/>
              </a:ext>
            </a:extLst>
          </p:cNvPr>
          <p:cNvSpPr>
            <a:spLocks noGrp="1" noChangeArrowheads="1"/>
          </p:cNvSpPr>
          <p:nvPr>
            <p:ph type="dt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343B3C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343B3C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343B3C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900" dirty="0">
                <a:solidFill>
                  <a:schemeClr val="bg1"/>
                </a:solidFill>
              </a:rPr>
              <a:t>11.11.2024</a:t>
            </a:r>
            <a:endParaRPr lang="ru-RU" altLang="ru-RU" sz="900" dirty="0">
              <a:solidFill>
                <a:schemeClr val="bg1"/>
              </a:solidFill>
            </a:endParaRPr>
          </a:p>
        </p:txBody>
      </p:sp>
      <p:sp>
        <p:nvSpPr>
          <p:cNvPr id="53252" name="Текст 17">
            <a:extLst>
              <a:ext uri="{FF2B5EF4-FFF2-40B4-BE49-F238E27FC236}">
                <a16:creationId xmlns:a16="http://schemas.microsoft.com/office/drawing/2014/main" id="{37AFA8D1-CDF1-4E0D-88FA-496C3573E0DB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>
          <a:xfrm>
            <a:off x="498475" y="5208588"/>
            <a:ext cx="4029075" cy="642937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ГЭС Сколково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D6542CE-C13F-43AA-B967-1169A006238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22665" r="22665"/>
          <a:stretch/>
        </p:blipFill>
        <p:spPr>
          <a:xfrm>
            <a:off x="5711737" y="71982"/>
            <a:ext cx="6096000" cy="6272367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A8195A-5888-485F-A815-933475AD0B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7355" name="Номер слайда 3">
            <a:extLst>
              <a:ext uri="{FF2B5EF4-FFF2-40B4-BE49-F238E27FC236}">
                <a16:creationId xmlns:a16="http://schemas.microsoft.com/office/drawing/2014/main" id="{5BD44692-A75D-40E1-B377-DEE3AC6035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343B3C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343B3C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343B3C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343B3C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00556B4-8BB4-4795-8B3A-82A88BD504E2}" type="slidenum">
              <a:rPr lang="ru-RU" altLang="ru-RU" sz="1200" smtClean="0"/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2892C3D-CB53-4765-8A61-89BCB7B9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Микрогрантовые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программы Фонда</a:t>
            </a:r>
            <a:br>
              <a:rPr lang="ru-RU" b="1" dirty="0">
                <a:latin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B4BA8F0-2009-45D0-AE92-088F4148724F}"/>
              </a:ext>
            </a:extLst>
          </p:cNvPr>
          <p:cNvSpPr txBox="1">
            <a:spLocks/>
          </p:cNvSpPr>
          <p:nvPr/>
        </p:nvSpPr>
        <p:spPr>
          <a:xfrm>
            <a:off x="1304942" y="109799"/>
            <a:ext cx="7486821" cy="8591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6EB570-F2B3-4DD3-910F-0D1227199928}"/>
              </a:ext>
            </a:extLst>
          </p:cNvPr>
          <p:cNvSpPr txBox="1"/>
          <p:nvPr/>
        </p:nvSpPr>
        <p:spPr>
          <a:xfrm>
            <a:off x="1048213" y="1200789"/>
            <a:ext cx="1030922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Фонд «Сколково» представляет гибкую и оперативную систему финансирования –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МИКРОГРАНТЫ на сумму до 1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,5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млн. рублей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на решение определенных задач в рамках исследовательской деятельности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коммерциализации продукта.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Финансирование могут получить только Участники проекта «Сколково».</a:t>
            </a:r>
          </a:p>
          <a:p>
            <a:pPr lvl="0" algn="just">
              <a:spcBef>
                <a:spcPts val="1200"/>
              </a:spcBef>
              <a:spcAft>
                <a:spcPts val="1200"/>
              </a:spcAft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21B8B63C-1552-43C8-BC2E-34AA5F551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621254"/>
              </p:ext>
            </p:extLst>
          </p:nvPr>
        </p:nvGraphicFramePr>
        <p:xfrm>
          <a:off x="1695451" y="2093341"/>
          <a:ext cx="8565564" cy="4914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A1C47-56DA-4491-8F8B-0EA93A386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условия выдачи </a:t>
            </a:r>
            <a:r>
              <a:rPr lang="ru-RU" sz="2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Микрогрантов</a:t>
            </a: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3FE0315-D737-4292-A24E-79C0D13D1D16}"/>
              </a:ext>
            </a:extLst>
          </p:cNvPr>
          <p:cNvSpPr txBox="1">
            <a:spLocks/>
          </p:cNvSpPr>
          <p:nvPr/>
        </p:nvSpPr>
        <p:spPr>
          <a:xfrm>
            <a:off x="926236" y="1381774"/>
            <a:ext cx="10037099" cy="1423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1 ноября 2024 года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Микрогранты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доступны только для компаний, входящих в реестр МТК и имеющих статус участника проекта</a:t>
            </a:r>
          </a:p>
          <a:p>
            <a:pPr>
              <a:buClr>
                <a:srgbClr val="92D050"/>
              </a:buClr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участников, которые на текущий момент не могут попасть в реестр МТК, действует одна услуга нацеленная на защиту результатов интеллектуальной деятельности. </a:t>
            </a: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Обновленные приказы на сайте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23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0DC79-DFF0-4A12-858B-1C69C72C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параметры </a:t>
            </a: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микрогрантов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F3CE3AA-13D1-4E2E-BB11-9EE83B7657CB}"/>
              </a:ext>
            </a:extLst>
          </p:cNvPr>
          <p:cNvSpPr txBox="1">
            <a:spLocks/>
          </p:cNvSpPr>
          <p:nvPr/>
        </p:nvSpPr>
        <p:spPr>
          <a:xfrm>
            <a:off x="2511442" y="341606"/>
            <a:ext cx="7486821" cy="8591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6004496-2467-48B1-8515-613D8450AD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838066"/>
              </p:ext>
            </p:extLst>
          </p:nvPr>
        </p:nvGraphicFramePr>
        <p:xfrm>
          <a:off x="1320989" y="1055981"/>
          <a:ext cx="10604311" cy="535403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24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0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19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Цель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/>
                        <a:t>Предоставление</a:t>
                      </a:r>
                      <a:r>
                        <a:rPr lang="ru-RU" sz="1600" kern="1200" baseline="0" dirty="0"/>
                        <a:t> средств на </a:t>
                      </a:r>
                      <a:r>
                        <a:rPr lang="ru-RU" sz="1600" kern="1200" dirty="0"/>
                        <a:t>конкретные </a:t>
                      </a:r>
                      <a:r>
                        <a:rPr lang="ru-RU" sz="1600" kern="1200" baseline="0" dirty="0"/>
                        <a:t>действия (7 программ)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Не финансируются операционные расходы (аренда, ФОТ, прочие)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437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Сумма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Первые</a:t>
                      </a:r>
                      <a:r>
                        <a:rPr lang="ru-RU" sz="1600" baseline="0" dirty="0"/>
                        <a:t> 12 месяцев после получения статуса 100%, далее </a:t>
                      </a:r>
                      <a:r>
                        <a:rPr lang="ru-RU" sz="1600" dirty="0"/>
                        <a:t>75% от суммы затрат, но не более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/>
                        <a:t>1</a:t>
                      </a:r>
                      <a:r>
                        <a:rPr lang="en-US" sz="1600" dirty="0"/>
                        <a:t>,5</a:t>
                      </a:r>
                      <a:r>
                        <a:rPr lang="ru-RU" sz="1600" dirty="0"/>
                        <a:t> млн. рублей по одной заявке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/>
                        <a:t>Общая сумма </a:t>
                      </a:r>
                      <a:r>
                        <a:rPr lang="ru-RU" sz="1600" dirty="0"/>
                        <a:t>на одного Участника </a:t>
                      </a:r>
                      <a:r>
                        <a:rPr lang="ru-RU" sz="1600" baseline="0" dirty="0"/>
                        <a:t>– не более 4 млн. рублей в течение </a:t>
                      </a:r>
                      <a:r>
                        <a:rPr lang="ru-RU" sz="1600" dirty="0"/>
                        <a:t>календарного года.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Всего участник может получить 16 000 000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7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kern="1200" dirty="0"/>
                        <a:t>Документы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Небольшой и исчерпывающий (закрытый) перечень документов на входе*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767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kern="1200" dirty="0"/>
                        <a:t>Процедуры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Простая процедура рассмотрения заявки, состоящая из 1 этапа – проверки по формальным критериям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Внешняя экспертиза отсутствует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76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/>
                        <a:t>Сроки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Срок принятия решения о предоставлении микрогранта – не более 20 рабочих дней </a:t>
                      </a:r>
                      <a:endParaRPr lang="ru-RU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9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/>
                        <a:t>Софинансирование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Не требуется</a:t>
                      </a:r>
                      <a:endParaRPr lang="ru-RU" sz="16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9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/>
                        <a:t>Количество</a:t>
                      </a:r>
                      <a:r>
                        <a:rPr lang="ru-RU" sz="1400" kern="1200" baseline="0" dirty="0"/>
                        <a:t> заявок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/>
                        <a:t>Ограничение по числу подаваемых заявок отсутствует, ограничена только сумма микрогрантов в течение календарного года</a:t>
                      </a:r>
                      <a:endParaRPr lang="ru-RU" sz="16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34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01A69-A622-4B14-98BE-E66BC2C5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Новые обязательный документ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3802D2-2F8E-4E2D-B392-FE53A059DD7D}"/>
              </a:ext>
            </a:extLst>
          </p:cNvPr>
          <p:cNvSpPr/>
          <p:nvPr/>
        </p:nvSpPr>
        <p:spPr>
          <a:xfrm>
            <a:off x="1064409" y="1742947"/>
            <a:ext cx="9850081" cy="3469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" lvl="0">
              <a:lnSpc>
                <a:spcPct val="114000"/>
              </a:lnSpc>
              <a:buClr>
                <a:srgbClr val="92D050"/>
              </a:buClr>
              <a:buSzPct val="100000"/>
            </a:pPr>
            <a:r>
              <a:rPr lang="ru-RU" sz="3200" b="1" dirty="0">
                <a:solidFill>
                  <a:srgbClr val="343B3C"/>
                </a:solidFill>
                <a:latin typeface="+mj-lt"/>
                <a:ea typeface="+mj-ea"/>
                <a:cs typeface="+mj-cs"/>
                <a:sym typeface="Manrope"/>
              </a:rPr>
              <a:t>Выписка из реестра МТК</a:t>
            </a:r>
          </a:p>
          <a:p>
            <a:pPr marL="80962" lvl="0">
              <a:lnSpc>
                <a:spcPct val="114000"/>
              </a:lnSpc>
              <a:buClr>
                <a:srgbClr val="92D050"/>
              </a:buClr>
              <a:buSzPct val="100000"/>
            </a:pPr>
            <a:r>
              <a:rPr lang="ru-RU" dirty="0"/>
              <a:t>Вместе с тем сообщаем, что в целях предоставления информации </a:t>
            </a:r>
            <a:br>
              <a:rPr lang="ru-RU" dirty="0"/>
            </a:br>
            <a:r>
              <a:rPr lang="ru-RU" dirty="0"/>
              <a:t>о компаниях из реестра МТК запущен сервис выписок на Едином портале государственных услуг Российской Федерации (далее соответственно – сервис выписок, Госуслуги). Воспользоваться сервисом выписок можно по прямой ссылке (</a:t>
            </a:r>
            <a:r>
              <a:rPr lang="ru-RU" u="sng" dirty="0">
                <a:hlinkClick r:id="rId2"/>
              </a:rPr>
              <a:t>https://www.gosuslugi.ru/614802/1/form</a:t>
            </a:r>
            <a:r>
              <a:rPr lang="ru-RU" dirty="0"/>
              <a:t>), либо посредством автоматизированного поиска — роботом Максом. </a:t>
            </a:r>
          </a:p>
          <a:p>
            <a:pPr marL="80962">
              <a:lnSpc>
                <a:spcPct val="114000"/>
              </a:lnSpc>
              <a:buClr>
                <a:srgbClr val="92D050"/>
              </a:buClr>
              <a:buSzPct val="100000"/>
            </a:pPr>
            <a:r>
              <a:rPr lang="ru-RU" dirty="0"/>
              <a:t>Для этого необходимо запросить на госуслугах в чате «Реестр МТК» и выбрать пункт «Получение выписки из реестра разрешений». Далее ввести ИНН или ОГРН проверяемой организации в разделе «Другие виды разрешений» и подать заявление на получение выписки.</a:t>
            </a:r>
            <a:endParaRPr lang="ru-RU" dirty="0">
              <a:solidFill>
                <a:schemeClr val="dk1"/>
              </a:solidFill>
              <a:latin typeface="Arial" panose="020B0604020202020204" pitchFamily="34" charset="0"/>
              <a:ea typeface="Manrope"/>
              <a:cs typeface="Arial" panose="020B0604020202020204" pitchFamily="34" charset="0"/>
              <a:sym typeface="Manrope"/>
            </a:endParaRPr>
          </a:p>
          <a:p>
            <a:pPr marL="80962" lvl="0">
              <a:lnSpc>
                <a:spcPct val="114000"/>
              </a:lnSpc>
              <a:buClr>
                <a:srgbClr val="92D050"/>
              </a:buClr>
              <a:buSzPct val="100000"/>
            </a:pPr>
            <a:endParaRPr lang="ru-RU" dirty="0">
              <a:solidFill>
                <a:schemeClr val="dk1"/>
              </a:solidFill>
              <a:latin typeface="Arial" panose="020B0604020202020204" pitchFamily="34" charset="0"/>
              <a:ea typeface="Manrope"/>
              <a:cs typeface="Arial" panose="020B0604020202020204" pitchFamily="34" charset="0"/>
              <a:sym typeface="Manrope"/>
            </a:endParaRPr>
          </a:p>
        </p:txBody>
      </p:sp>
    </p:spTree>
    <p:extLst>
      <p:ext uri="{BB962C8B-B14F-4D97-AF65-F5344CB8AC3E}">
        <p14:creationId xmlns:p14="http://schemas.microsoft.com/office/powerpoint/2010/main" val="1158493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BD0F7-4168-4788-AC41-4E9AB58DA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ограничения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847ED1E-A902-4542-B60B-B6913C27B512}"/>
              </a:ext>
            </a:extLst>
          </p:cNvPr>
          <p:cNvSpPr txBox="1">
            <a:spLocks/>
          </p:cNvSpPr>
          <p:nvPr/>
        </p:nvSpPr>
        <p:spPr>
          <a:xfrm>
            <a:off x="1307343" y="104775"/>
            <a:ext cx="7486821" cy="828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ятиугольник 5">
            <a:extLst>
              <a:ext uri="{FF2B5EF4-FFF2-40B4-BE49-F238E27FC236}">
                <a16:creationId xmlns:a16="http://schemas.microsoft.com/office/drawing/2014/main" id="{06440071-BEE6-4C1F-83B7-B7AF0427CBDC}"/>
              </a:ext>
            </a:extLst>
          </p:cNvPr>
          <p:cNvSpPr/>
          <p:nvPr/>
        </p:nvSpPr>
        <p:spPr>
          <a:xfrm>
            <a:off x="1931664" y="5533480"/>
            <a:ext cx="2930849" cy="905420"/>
          </a:xfrm>
          <a:prstGeom prst="homePlate">
            <a:avLst/>
          </a:prstGeom>
          <a:solidFill>
            <a:srgbClr val="C8FE4E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Выручка за прошедший календарный год</a:t>
            </a:r>
          </a:p>
        </p:txBody>
      </p:sp>
      <p:sp>
        <p:nvSpPr>
          <p:cNvPr id="5" name="Нашивка 7">
            <a:extLst>
              <a:ext uri="{FF2B5EF4-FFF2-40B4-BE49-F238E27FC236}">
                <a16:creationId xmlns:a16="http://schemas.microsoft.com/office/drawing/2014/main" id="{B4D6CFB5-15A9-4D94-8884-CFB4B60AD876}"/>
              </a:ext>
            </a:extLst>
          </p:cNvPr>
          <p:cNvSpPr/>
          <p:nvPr/>
        </p:nvSpPr>
        <p:spPr>
          <a:xfrm>
            <a:off x="5027238" y="5533480"/>
            <a:ext cx="3659560" cy="905420"/>
          </a:xfrm>
          <a:prstGeom prst="chevron">
            <a:avLst/>
          </a:prstGeom>
          <a:solidFill>
            <a:schemeClr val="bg2">
              <a:lumMod val="95000"/>
            </a:schemeClr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превышает 50 млн. руб.</a:t>
            </a:r>
          </a:p>
        </p:txBody>
      </p:sp>
      <p:sp>
        <p:nvSpPr>
          <p:cNvPr id="6" name="Пятиугольник 8">
            <a:extLst>
              <a:ext uri="{FF2B5EF4-FFF2-40B4-BE49-F238E27FC236}">
                <a16:creationId xmlns:a16="http://schemas.microsoft.com/office/drawing/2014/main" id="{0195B943-52DC-401E-8ADA-66146364B18D}"/>
              </a:ext>
            </a:extLst>
          </p:cNvPr>
          <p:cNvSpPr/>
          <p:nvPr/>
        </p:nvSpPr>
        <p:spPr>
          <a:xfrm>
            <a:off x="1931664" y="1956867"/>
            <a:ext cx="2930849" cy="747716"/>
          </a:xfrm>
          <a:prstGeom prst="homePlate">
            <a:avLst/>
          </a:prstGeom>
          <a:solidFill>
            <a:srgbClr val="C8FE4E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Штатная численность на конец прошедшего квартала </a:t>
            </a:r>
          </a:p>
        </p:txBody>
      </p:sp>
      <p:sp>
        <p:nvSpPr>
          <p:cNvPr id="7" name="Нашивка 9">
            <a:extLst>
              <a:ext uri="{FF2B5EF4-FFF2-40B4-BE49-F238E27FC236}">
                <a16:creationId xmlns:a16="http://schemas.microsoft.com/office/drawing/2014/main" id="{9514841E-B2B5-420F-B5B0-9D40F81B7283}"/>
              </a:ext>
            </a:extLst>
          </p:cNvPr>
          <p:cNvSpPr/>
          <p:nvPr/>
        </p:nvSpPr>
        <p:spPr>
          <a:xfrm>
            <a:off x="5027238" y="1956867"/>
            <a:ext cx="2945534" cy="747716"/>
          </a:xfrm>
          <a:prstGeom prst="chevron">
            <a:avLst/>
          </a:prstGeom>
          <a:solidFill>
            <a:schemeClr val="bg2">
              <a:lumMod val="95000"/>
            </a:schemeClr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3 и не более 50 работников</a:t>
            </a:r>
          </a:p>
        </p:txBody>
      </p:sp>
      <p:sp>
        <p:nvSpPr>
          <p:cNvPr id="8" name="Пятиугольник 11">
            <a:extLst>
              <a:ext uri="{FF2B5EF4-FFF2-40B4-BE49-F238E27FC236}">
                <a16:creationId xmlns:a16="http://schemas.microsoft.com/office/drawing/2014/main" id="{03D8C8F4-7C12-42E5-80AE-BDC024B2A2DC}"/>
              </a:ext>
            </a:extLst>
          </p:cNvPr>
          <p:cNvSpPr/>
          <p:nvPr/>
        </p:nvSpPr>
        <p:spPr>
          <a:xfrm>
            <a:off x="1919757" y="4631560"/>
            <a:ext cx="2942755" cy="737077"/>
          </a:xfrm>
          <a:prstGeom prst="homePlate">
            <a:avLst/>
          </a:prstGeom>
          <a:solidFill>
            <a:srgbClr val="C8FE4E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других грантовых соглашений с Фондом</a:t>
            </a:r>
          </a:p>
        </p:txBody>
      </p:sp>
      <p:sp>
        <p:nvSpPr>
          <p:cNvPr id="9" name="Нашивка 12">
            <a:extLst>
              <a:ext uri="{FF2B5EF4-FFF2-40B4-BE49-F238E27FC236}">
                <a16:creationId xmlns:a16="http://schemas.microsoft.com/office/drawing/2014/main" id="{ED1C6A95-6918-494D-88AF-81C657F6B644}"/>
              </a:ext>
            </a:extLst>
          </p:cNvPr>
          <p:cNvSpPr/>
          <p:nvPr/>
        </p:nvSpPr>
        <p:spPr>
          <a:xfrm>
            <a:off x="5027240" y="4665687"/>
            <a:ext cx="6638018" cy="702950"/>
          </a:xfrm>
          <a:prstGeom prst="chevron">
            <a:avLst/>
          </a:prstGeom>
          <a:solidFill>
            <a:schemeClr val="bg2">
              <a:lumMod val="95000"/>
            </a:schemeClr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по Соглашению с Фондом принят к сведению</a:t>
            </a:r>
          </a:p>
        </p:txBody>
      </p:sp>
      <p:sp>
        <p:nvSpPr>
          <p:cNvPr id="10" name="Пятиугольник 13">
            <a:extLst>
              <a:ext uri="{FF2B5EF4-FFF2-40B4-BE49-F238E27FC236}">
                <a16:creationId xmlns:a16="http://schemas.microsoft.com/office/drawing/2014/main" id="{F05DDB60-BB22-4818-83A5-84486B897FA5}"/>
              </a:ext>
            </a:extLst>
          </p:cNvPr>
          <p:cNvSpPr/>
          <p:nvPr/>
        </p:nvSpPr>
        <p:spPr>
          <a:xfrm>
            <a:off x="1931664" y="2827720"/>
            <a:ext cx="2930849" cy="747468"/>
          </a:xfrm>
          <a:prstGeom prst="homePlate">
            <a:avLst/>
          </a:prstGeom>
          <a:solidFill>
            <a:srgbClr val="C8FE4E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Компенсация понесенных расходов</a:t>
            </a:r>
          </a:p>
        </p:txBody>
      </p:sp>
      <p:sp>
        <p:nvSpPr>
          <p:cNvPr id="11" name="Нашивка 14">
            <a:extLst>
              <a:ext uri="{FF2B5EF4-FFF2-40B4-BE49-F238E27FC236}">
                <a16:creationId xmlns:a16="http://schemas.microsoft.com/office/drawing/2014/main" id="{0F32C097-7D70-4DC4-8A52-C3C472275F36}"/>
              </a:ext>
            </a:extLst>
          </p:cNvPr>
          <p:cNvSpPr/>
          <p:nvPr/>
        </p:nvSpPr>
        <p:spPr>
          <a:xfrm>
            <a:off x="5027239" y="2875223"/>
            <a:ext cx="6110765" cy="699965"/>
          </a:xfrm>
          <a:prstGeom prst="chevron">
            <a:avLst/>
          </a:prstGeom>
          <a:solidFill>
            <a:schemeClr val="bg2">
              <a:lumMod val="95000"/>
            </a:schemeClr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должны быть осуществлены не ранее 6 месяцев до подачи заявки</a:t>
            </a:r>
          </a:p>
        </p:txBody>
      </p:sp>
      <p:sp>
        <p:nvSpPr>
          <p:cNvPr id="12" name="Пятиугольник 15">
            <a:extLst>
              <a:ext uri="{FF2B5EF4-FFF2-40B4-BE49-F238E27FC236}">
                <a16:creationId xmlns:a16="http://schemas.microsoft.com/office/drawing/2014/main" id="{BC77A930-32F6-47DA-9077-D0A6A06023A8}"/>
              </a:ext>
            </a:extLst>
          </p:cNvPr>
          <p:cNvSpPr/>
          <p:nvPr/>
        </p:nvSpPr>
        <p:spPr>
          <a:xfrm>
            <a:off x="1940195" y="1065135"/>
            <a:ext cx="2922318" cy="747716"/>
          </a:xfrm>
          <a:prstGeom prst="homePlate">
            <a:avLst/>
          </a:prstGeom>
          <a:solidFill>
            <a:srgbClr val="C8FE4E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Участника</a:t>
            </a:r>
          </a:p>
        </p:txBody>
      </p:sp>
      <p:sp>
        <p:nvSpPr>
          <p:cNvPr id="13" name="Нашивка 16">
            <a:extLst>
              <a:ext uri="{FF2B5EF4-FFF2-40B4-BE49-F238E27FC236}">
                <a16:creationId xmlns:a16="http://schemas.microsoft.com/office/drawing/2014/main" id="{2B468C19-3A82-4F16-9CA5-8518D527AE0F}"/>
              </a:ext>
            </a:extLst>
          </p:cNvPr>
          <p:cNvSpPr/>
          <p:nvPr/>
        </p:nvSpPr>
        <p:spPr>
          <a:xfrm>
            <a:off x="5027237" y="1052736"/>
            <a:ext cx="2336863" cy="747716"/>
          </a:xfrm>
          <a:prstGeom prst="chevron">
            <a:avLst/>
          </a:prstGeom>
          <a:solidFill>
            <a:schemeClr val="bg2">
              <a:lumMod val="95000"/>
            </a:schemeClr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 </a:t>
            </a:r>
          </a:p>
        </p:txBody>
      </p:sp>
      <p:sp>
        <p:nvSpPr>
          <p:cNvPr id="14" name="Пятиугольник 19">
            <a:extLst>
              <a:ext uri="{FF2B5EF4-FFF2-40B4-BE49-F238E27FC236}">
                <a16:creationId xmlns:a16="http://schemas.microsoft.com/office/drawing/2014/main" id="{BFEA522B-F66F-4F2F-879B-C308B22AB152}"/>
              </a:ext>
            </a:extLst>
          </p:cNvPr>
          <p:cNvSpPr/>
          <p:nvPr/>
        </p:nvSpPr>
        <p:spPr>
          <a:xfrm>
            <a:off x="1929530" y="3704043"/>
            <a:ext cx="2932983" cy="737077"/>
          </a:xfrm>
          <a:prstGeom prst="homePlate">
            <a:avLst/>
          </a:prstGeom>
          <a:solidFill>
            <a:srgbClr val="C8FE4E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Авансирование планируемых расходов</a:t>
            </a:r>
          </a:p>
        </p:txBody>
      </p:sp>
      <p:sp>
        <p:nvSpPr>
          <p:cNvPr id="15" name="Нашивка 20">
            <a:extLst>
              <a:ext uri="{FF2B5EF4-FFF2-40B4-BE49-F238E27FC236}">
                <a16:creationId xmlns:a16="http://schemas.microsoft.com/office/drawing/2014/main" id="{B6337FF9-9494-4F26-96A8-A579E7A26F99}"/>
              </a:ext>
            </a:extLst>
          </p:cNvPr>
          <p:cNvSpPr/>
          <p:nvPr/>
        </p:nvSpPr>
        <p:spPr>
          <a:xfrm>
            <a:off x="5027238" y="3732618"/>
            <a:ext cx="6362811" cy="699966"/>
          </a:xfrm>
          <a:prstGeom prst="chevron">
            <a:avLst/>
          </a:prstGeom>
          <a:solidFill>
            <a:schemeClr val="bg2">
              <a:lumMod val="95000"/>
            </a:schemeClr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должны быть понесены в течение 6 месяцев с момента одобрения заявки</a:t>
            </a:r>
          </a:p>
        </p:txBody>
      </p:sp>
      <p:sp>
        <p:nvSpPr>
          <p:cNvPr id="16" name="Нашивка 16">
            <a:extLst>
              <a:ext uri="{FF2B5EF4-FFF2-40B4-BE49-F238E27FC236}">
                <a16:creationId xmlns:a16="http://schemas.microsoft.com/office/drawing/2014/main" id="{8064A2FE-5CFE-4EA2-A988-0F5753081184}"/>
              </a:ext>
            </a:extLst>
          </p:cNvPr>
          <p:cNvSpPr/>
          <p:nvPr/>
        </p:nvSpPr>
        <p:spPr>
          <a:xfrm>
            <a:off x="7720707" y="1086917"/>
            <a:ext cx="2336863" cy="747716"/>
          </a:xfrm>
          <a:prstGeom prst="chevron">
            <a:avLst/>
          </a:prstGeom>
          <a:solidFill>
            <a:schemeClr val="bg1"/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 МТК</a:t>
            </a:r>
          </a:p>
        </p:txBody>
      </p:sp>
      <p:sp>
        <p:nvSpPr>
          <p:cNvPr id="18" name="Нашивка 16">
            <a:extLst>
              <a:ext uri="{FF2B5EF4-FFF2-40B4-BE49-F238E27FC236}">
                <a16:creationId xmlns:a16="http://schemas.microsoft.com/office/drawing/2014/main" id="{D7D9B5E4-83AA-4975-BE54-944C44F2C61E}"/>
              </a:ext>
            </a:extLst>
          </p:cNvPr>
          <p:cNvSpPr/>
          <p:nvPr/>
        </p:nvSpPr>
        <p:spPr>
          <a:xfrm>
            <a:off x="8686798" y="5556074"/>
            <a:ext cx="3165233" cy="960320"/>
          </a:xfrm>
          <a:prstGeom prst="chevron">
            <a:avLst/>
          </a:prstGeom>
          <a:solidFill>
            <a:schemeClr val="bg1"/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превышает требований МТК «Стартап» и Стартап с минимальной выручкой»</a:t>
            </a:r>
          </a:p>
        </p:txBody>
      </p:sp>
      <p:sp>
        <p:nvSpPr>
          <p:cNvPr id="19" name="Нашивка 16">
            <a:extLst>
              <a:ext uri="{FF2B5EF4-FFF2-40B4-BE49-F238E27FC236}">
                <a16:creationId xmlns:a16="http://schemas.microsoft.com/office/drawing/2014/main" id="{546C8535-B00A-4216-ADFB-C04E0A31B09B}"/>
              </a:ext>
            </a:extLst>
          </p:cNvPr>
          <p:cNvSpPr/>
          <p:nvPr/>
        </p:nvSpPr>
        <p:spPr>
          <a:xfrm>
            <a:off x="7972772" y="1956867"/>
            <a:ext cx="3165233" cy="760926"/>
          </a:xfrm>
          <a:prstGeom prst="chevron">
            <a:avLst/>
          </a:prstGeom>
          <a:solidFill>
            <a:schemeClr val="bg1"/>
          </a:solidFill>
          <a:ln>
            <a:solidFill>
              <a:srgbClr val="C8FE4E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превышает требований МТК «Стартап» и Стартап с минимальной выручкой»</a:t>
            </a:r>
          </a:p>
        </p:txBody>
      </p:sp>
    </p:spTree>
    <p:extLst>
      <p:ext uri="{BB962C8B-B14F-4D97-AF65-F5344CB8AC3E}">
        <p14:creationId xmlns:p14="http://schemas.microsoft.com/office/powerpoint/2010/main" val="132765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53670-B3CF-4BCD-B674-59F3D735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годам получения статуса участника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6047DDA-43F6-466A-AD82-CE6692028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8489140"/>
              </p:ext>
            </p:extLst>
          </p:nvPr>
        </p:nvGraphicFramePr>
        <p:xfrm>
          <a:off x="1262934" y="698793"/>
          <a:ext cx="9666132" cy="5944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7112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05A05C1-B634-4C10-8C11-FD1C2C3B825E}"/>
              </a:ext>
            </a:extLst>
          </p:cNvPr>
          <p:cNvSpPr txBox="1">
            <a:spLocks/>
          </p:cNvSpPr>
          <p:nvPr/>
        </p:nvSpPr>
        <p:spPr>
          <a:xfrm>
            <a:off x="1119175" y="139934"/>
            <a:ext cx="9269161" cy="859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№1  </a:t>
            </a:r>
            <a:b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интеллектуальной собственности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DE54567-8AEA-48E3-BCFA-B4C9C47BA13D}"/>
              </a:ext>
            </a:extLst>
          </p:cNvPr>
          <p:cNvSpPr/>
          <p:nvPr/>
        </p:nvSpPr>
        <p:spPr>
          <a:xfrm>
            <a:off x="1282700" y="1044009"/>
            <a:ext cx="1014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Авансирование планируемых расходов ЦИС и компенсация понесенных расходов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1 500 000 рублей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6C6C34-1869-47E3-B446-888D2A418F49}"/>
              </a:ext>
            </a:extLst>
          </p:cNvPr>
          <p:cNvSpPr/>
          <p:nvPr/>
        </p:nvSpPr>
        <p:spPr>
          <a:xfrm>
            <a:off x="1383720" y="2699080"/>
            <a:ext cx="10233972" cy="230832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CC65098-EA27-4395-BBC4-9CB5C605C8B5}"/>
              </a:ext>
            </a:extLst>
          </p:cNvPr>
          <p:cNvSpPr/>
          <p:nvPr/>
        </p:nvSpPr>
        <p:spPr>
          <a:xfrm>
            <a:off x="1383719" y="2722644"/>
            <a:ext cx="103687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Зарубежное патентование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(оплата пошлин и услуг поверенных)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патентного ландшафта и проведение анализа патентной чистоты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материалов заявки на выдачу патента, регистрацию программы ЭВМ –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Только услуги ЦИС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Услуги по ведению делопроизводства по заявке за рубежом или по межд. заявке в РФ –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Только услуги ЦИС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лицензионных, пользовательских и прочих договоров, соглашений о служебных результатах ИД и пр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.– только  ЦИС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Регистрация товарного знака в рамках программы «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Fast Track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регистрации товарного знака»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Комплексная услуга по выявлению и оформлению результатов интеллектуальной деятельности, включая подготовку и подачу заявки на выдачу патента Российской Федерации на изобретение и\или полезную модель и\или регистрацию программы ЭВМ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– только для участников НЕ МТК</a:t>
            </a:r>
          </a:p>
        </p:txBody>
      </p:sp>
      <p:sp>
        <p:nvSpPr>
          <p:cNvPr id="7" name="UpRibbonSharp">
            <a:extLst>
              <a:ext uri="{FF2B5EF4-FFF2-40B4-BE49-F238E27FC236}">
                <a16:creationId xmlns:a16="http://schemas.microsoft.com/office/drawing/2014/main" id="{D728A1BE-7F41-47EC-BCB5-1A892F2EC8E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529945" y="5007404"/>
            <a:ext cx="9451602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E26014E-240B-40E0-9531-77D0B7BD9444}"/>
              </a:ext>
            </a:extLst>
          </p:cNvPr>
          <p:cNvSpPr/>
          <p:nvPr/>
        </p:nvSpPr>
        <p:spPr>
          <a:xfrm>
            <a:off x="1391796" y="5640113"/>
            <a:ext cx="9668225" cy="871602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42925" indent="-342900">
              <a:buFont typeface="+mj-lt"/>
              <a:buAutoNum type="arabicPeriod"/>
              <a:tabLst>
                <a:tab pos="269875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Пошлины за поддержание патента в силе и штрафные санкции</a:t>
            </a:r>
          </a:p>
          <a:p>
            <a:pPr marL="542925" indent="-3429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Зарубежное патентование при нарушении требования ст. 1395 ГК </a:t>
            </a:r>
          </a:p>
          <a:p>
            <a:pPr marL="542925" indent="-3429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Регистрация товарных знаков, а также другие действия, не включенные в обозначенный выше список</a:t>
            </a:r>
          </a:p>
          <a:p>
            <a:pPr marL="542925" indent="-3429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составление типовых форм (шаблонов) документов.</a:t>
            </a:r>
          </a:p>
        </p:txBody>
      </p:sp>
      <p:sp>
        <p:nvSpPr>
          <p:cNvPr id="9" name="UpRibbonSharp">
            <a:extLst>
              <a:ext uri="{FF2B5EF4-FFF2-40B4-BE49-F238E27FC236}">
                <a16:creationId xmlns:a16="http://schemas.microsoft.com/office/drawing/2014/main" id="{2C387BB1-1BAA-4D85-A8E7-04AE2A5D3D6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529945" y="2081242"/>
            <a:ext cx="9451602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295D58A-3095-4B91-BDBF-55100009DE46}"/>
              </a:ext>
            </a:extLst>
          </p:cNvPr>
          <p:cNvSpPr/>
          <p:nvPr/>
        </p:nvSpPr>
        <p:spPr>
          <a:xfrm>
            <a:off x="2267140" y="6511715"/>
            <a:ext cx="7899697" cy="302344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</a:rPr>
              <a:t>*Подробная информация представлена в приказе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ru-RU" sz="1100" dirty="0">
                <a:solidFill>
                  <a:schemeClr val="tx1"/>
                </a:solidFill>
              </a:rPr>
              <a:t>по программе</a:t>
            </a:r>
          </a:p>
        </p:txBody>
      </p:sp>
      <p:sp>
        <p:nvSpPr>
          <p:cNvPr id="11" name="Двойная стрелка влево/вправо 13">
            <a:extLst>
              <a:ext uri="{FF2B5EF4-FFF2-40B4-BE49-F238E27FC236}">
                <a16:creationId xmlns:a16="http://schemas.microsoft.com/office/drawing/2014/main" id="{6AF0E94C-48D9-4C70-BEC2-DEC261F04CF9}"/>
              </a:ext>
            </a:extLst>
          </p:cNvPr>
          <p:cNvSpPr/>
          <p:nvPr/>
        </p:nvSpPr>
        <p:spPr>
          <a:xfrm>
            <a:off x="4857375" y="1750217"/>
            <a:ext cx="2366238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AA02862-A071-40B6-AA5A-D60F3FA12804}"/>
              </a:ext>
            </a:extLst>
          </p:cNvPr>
          <p:cNvSpPr/>
          <p:nvPr/>
        </p:nvSpPr>
        <p:spPr>
          <a:xfrm>
            <a:off x="1385760" y="1726139"/>
            <a:ext cx="9736403" cy="33855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Одна Заявка                                                      	  Не более двух видов услуг  </a:t>
            </a:r>
          </a:p>
        </p:txBody>
      </p:sp>
    </p:spTree>
    <p:extLst>
      <p:ext uri="{BB962C8B-B14F-4D97-AF65-F5344CB8AC3E}">
        <p14:creationId xmlns:p14="http://schemas.microsoft.com/office/powerpoint/2010/main" val="23044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F23CE21-843F-4C56-A024-E21DC58CC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215" y="88084"/>
            <a:ext cx="11622285" cy="1115838"/>
          </a:xfrm>
        </p:spPr>
        <p:txBody>
          <a:bodyPr anchor="ctr"/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№2  </a:t>
            </a:r>
            <a:b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Прототипирование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B7ACBF7-BD8A-4CD6-9E61-ECE4C18D21CD}"/>
              </a:ext>
            </a:extLst>
          </p:cNvPr>
          <p:cNvSpPr/>
          <p:nvPr/>
        </p:nvSpPr>
        <p:spPr>
          <a:xfrm>
            <a:off x="801068" y="1064394"/>
            <a:ext cx="10463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Подрядчик, услуги которого могут быть авансированы - аккредитованный Фондом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центр коллективного пользования (ЦКП) обязательное проведение сделки через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Market place (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rnd.sk.ru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1 500 000 рублей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DE8E11-593A-4D3D-8F70-A780A7C34941}"/>
              </a:ext>
            </a:extLst>
          </p:cNvPr>
          <p:cNvSpPr/>
          <p:nvPr/>
        </p:nvSpPr>
        <p:spPr>
          <a:xfrm>
            <a:off x="1040235" y="3289659"/>
            <a:ext cx="9896819" cy="1577857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Сборка и изготовление прототипа, испытательного стенда, опытных партий печатных плат, электронных схем, устройств, микропроцессорных изделий, эл. компонентов;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Наработка изготовление новых лекарственных средств;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Промышленный дизайн прототипа, упаковки (создание видеоролика);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Доработка конструкторской документации –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только компенсация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Стерилизации и упаковки прототипов для последующих исследований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pRibbonSharp">
            <a:extLst>
              <a:ext uri="{FF2B5EF4-FFF2-40B4-BE49-F238E27FC236}">
                <a16:creationId xmlns:a16="http://schemas.microsoft.com/office/drawing/2014/main" id="{DEAB30A7-080B-42D8-9D8F-E0FD7094C31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470415" y="4919554"/>
            <a:ext cx="8971636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4CEB770-965A-4B2A-90B2-0290845DF62C}"/>
              </a:ext>
            </a:extLst>
          </p:cNvPr>
          <p:cNvSpPr/>
          <p:nvPr/>
        </p:nvSpPr>
        <p:spPr>
          <a:xfrm>
            <a:off x="1040234" y="5572333"/>
            <a:ext cx="9896819" cy="949966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Создание программного обеспечения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Создание веб-сайтов, веб-приложений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дизайна графического интерфейса программы, веб-сайта, программных приложений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Аренда, З/П, аренда оборудования и т.д.</a:t>
            </a:r>
          </a:p>
        </p:txBody>
      </p:sp>
      <p:sp>
        <p:nvSpPr>
          <p:cNvPr id="8" name="UpRibbonSharp">
            <a:extLst>
              <a:ext uri="{FF2B5EF4-FFF2-40B4-BE49-F238E27FC236}">
                <a16:creationId xmlns:a16="http://schemas.microsoft.com/office/drawing/2014/main" id="{F2CC5783-6E6B-4D85-A8C9-D2EDE576BEA2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470415" y="2673606"/>
            <a:ext cx="9052816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5B1057-700C-43EC-83AD-D09540D1FDA1}"/>
              </a:ext>
            </a:extLst>
          </p:cNvPr>
          <p:cNvSpPr/>
          <p:nvPr/>
        </p:nvSpPr>
        <p:spPr>
          <a:xfrm>
            <a:off x="1924241" y="6551381"/>
            <a:ext cx="7681153" cy="21853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</a:rPr>
              <a:t>*Подробная информация представлена в приказе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ru-RU" sz="1100" dirty="0">
                <a:solidFill>
                  <a:schemeClr val="tx1"/>
                </a:solidFill>
              </a:rPr>
              <a:t>по программе</a:t>
            </a:r>
          </a:p>
        </p:txBody>
      </p:sp>
      <p:sp>
        <p:nvSpPr>
          <p:cNvPr id="10" name="Двойная стрелка влево/вправо 11">
            <a:extLst>
              <a:ext uri="{FF2B5EF4-FFF2-40B4-BE49-F238E27FC236}">
                <a16:creationId xmlns:a16="http://schemas.microsoft.com/office/drawing/2014/main" id="{CAD84495-91F0-45C8-B550-05494002F916}"/>
              </a:ext>
            </a:extLst>
          </p:cNvPr>
          <p:cNvSpPr/>
          <p:nvPr/>
        </p:nvSpPr>
        <p:spPr>
          <a:xfrm>
            <a:off x="3926208" y="2278433"/>
            <a:ext cx="2083644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8D5464-F3E4-4411-B71B-62D59887F15D}"/>
              </a:ext>
            </a:extLst>
          </p:cNvPr>
          <p:cNvSpPr/>
          <p:nvPr/>
        </p:nvSpPr>
        <p:spPr>
          <a:xfrm>
            <a:off x="1031534" y="2273115"/>
            <a:ext cx="9896818" cy="33855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Одна Заявка                                                               Один вид расходов из списка  </a:t>
            </a:r>
          </a:p>
        </p:txBody>
      </p:sp>
    </p:spTree>
    <p:extLst>
      <p:ext uri="{BB962C8B-B14F-4D97-AF65-F5344CB8AC3E}">
        <p14:creationId xmlns:p14="http://schemas.microsoft.com/office/powerpoint/2010/main" val="2410688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19E3A13-C3D1-4FAE-BC02-128A9AF1B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33"/>
            <a:ext cx="11210124" cy="1325563"/>
          </a:xfrm>
        </p:spPr>
        <p:txBody>
          <a:bodyPr anchor="ctr"/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№3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Испытания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FE9A98-416D-4F93-94DF-F601291DB45A}"/>
              </a:ext>
            </a:extLst>
          </p:cNvPr>
          <p:cNvSpPr/>
          <p:nvPr/>
        </p:nvSpPr>
        <p:spPr>
          <a:xfrm>
            <a:off x="893489" y="904780"/>
            <a:ext cx="10583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Подрядчик, услуги которого могут быть авансированы - аккредитованный Фондом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центр коллективного пользования (ЦКП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обязательное проведение сделки через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Market place (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rnd.sk.ru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1 500 000 рублей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8EFBB1-46B3-4AA6-BA5A-9A4B7643C48F}"/>
              </a:ext>
            </a:extLst>
          </p:cNvPr>
          <p:cNvSpPr/>
          <p:nvPr/>
        </p:nvSpPr>
        <p:spPr>
          <a:xfrm>
            <a:off x="1429289" y="3344618"/>
            <a:ext cx="9512045" cy="1972901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pRibbonSharp">
            <a:extLst>
              <a:ext uri="{FF2B5EF4-FFF2-40B4-BE49-F238E27FC236}">
                <a16:creationId xmlns:a16="http://schemas.microsoft.com/office/drawing/2014/main" id="{77669FA1-A576-4F98-BC84-CA2AE3321D8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921079" y="5382269"/>
            <a:ext cx="8860948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F4D5A7-B704-4772-A647-E9E18FBC7F08}"/>
              </a:ext>
            </a:extLst>
          </p:cNvPr>
          <p:cNvSpPr/>
          <p:nvPr/>
        </p:nvSpPr>
        <p:spPr>
          <a:xfrm>
            <a:off x="1501630" y="5979297"/>
            <a:ext cx="9353693" cy="587969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>
              <a:buFont typeface="+mj-lt"/>
              <a:buAutoNum type="arabicPeriod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312B8D-2785-445D-BFCE-2518C062793A}"/>
              </a:ext>
            </a:extLst>
          </p:cNvPr>
          <p:cNvSpPr/>
          <p:nvPr/>
        </p:nvSpPr>
        <p:spPr>
          <a:xfrm>
            <a:off x="2617712" y="3106693"/>
            <a:ext cx="8062355" cy="58785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ru-RU" sz="1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0B8DE90-AA23-48F7-9B93-00CBFA14CE03}"/>
              </a:ext>
            </a:extLst>
          </p:cNvPr>
          <p:cNvSpPr/>
          <p:nvPr/>
        </p:nvSpPr>
        <p:spPr>
          <a:xfrm>
            <a:off x="1501630" y="5979296"/>
            <a:ext cx="91303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Компьютерное моделирование, испытания с целью совершенствования эргономических характеристик объекта испытаний, а также иные не включенные в обозначенный выше список</a:t>
            </a:r>
          </a:p>
        </p:txBody>
      </p:sp>
      <p:sp>
        <p:nvSpPr>
          <p:cNvPr id="10" name="UpRibbonSharp">
            <a:extLst>
              <a:ext uri="{FF2B5EF4-FFF2-40B4-BE49-F238E27FC236}">
                <a16:creationId xmlns:a16="http://schemas.microsoft.com/office/drawing/2014/main" id="{537EE8C8-466B-47E9-BE0E-4631CC00C21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921079" y="2705274"/>
            <a:ext cx="8860948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C06637E-7405-44F3-9DA5-D4D36E7D663C}"/>
              </a:ext>
            </a:extLst>
          </p:cNvPr>
          <p:cNvSpPr/>
          <p:nvPr/>
        </p:nvSpPr>
        <p:spPr>
          <a:xfrm>
            <a:off x="2217855" y="6614892"/>
            <a:ext cx="8671398" cy="20955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Подробная информация представлена в приказе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программе</a:t>
            </a:r>
          </a:p>
        </p:txBody>
      </p:sp>
      <p:sp>
        <p:nvSpPr>
          <p:cNvPr id="12" name="Двойная стрелка влево/вправо 14">
            <a:extLst>
              <a:ext uri="{FF2B5EF4-FFF2-40B4-BE49-F238E27FC236}">
                <a16:creationId xmlns:a16="http://schemas.microsoft.com/office/drawing/2014/main" id="{8A01EE32-3CE4-4B05-BD28-AFB96EEF8EA2}"/>
              </a:ext>
            </a:extLst>
          </p:cNvPr>
          <p:cNvSpPr/>
          <p:nvPr/>
        </p:nvSpPr>
        <p:spPr>
          <a:xfrm>
            <a:off x="5296512" y="2329368"/>
            <a:ext cx="2107410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85A50C-82AD-4296-8CDC-FD67086F9B04}"/>
              </a:ext>
            </a:extLst>
          </p:cNvPr>
          <p:cNvSpPr/>
          <p:nvPr/>
        </p:nvSpPr>
        <p:spPr>
          <a:xfrm>
            <a:off x="1426129" y="2315388"/>
            <a:ext cx="9434182" cy="33855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Одна Заявка                                                               	Один подрядчик* 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0B35648-0475-4F62-B75F-549AA8E60191}"/>
              </a:ext>
            </a:extLst>
          </p:cNvPr>
          <p:cNvSpPr/>
          <p:nvPr/>
        </p:nvSpPr>
        <p:spPr>
          <a:xfrm>
            <a:off x="1426129" y="3276191"/>
            <a:ext cx="93885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Физические испытания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Исследовательские испытания в области доклинических исследований  и фармацевтической разработки лекарственных средств, а также медицинских изделий 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 медицинского назначения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Клинические исследования и Обеспечение их проведения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Сертификационные испытания, сертификация и подготовка к сертификации Участника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Исследовательские испытания с использованием математических моделей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Кормовые, ветеринарные, экологические испытания на экспериментальном поголовье и т.д.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проведения доклинических/клинических исследований медицинских изделий, программного обеспечения медицинского назначения. Подготовка документов.</a:t>
            </a:r>
          </a:p>
        </p:txBody>
      </p:sp>
    </p:spTree>
    <p:extLst>
      <p:ext uri="{BB962C8B-B14F-4D97-AF65-F5344CB8AC3E}">
        <p14:creationId xmlns:p14="http://schemas.microsoft.com/office/powerpoint/2010/main" val="2315335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FB10F8E-E5E5-4164-81A3-A19C82EE4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178" y="190623"/>
            <a:ext cx="10200619" cy="859183"/>
          </a:xfrm>
        </p:spPr>
        <p:txBody>
          <a:bodyPr anchor="ctr">
            <a:normAutofit fontScale="90000"/>
          </a:bodyPr>
          <a:lstStyle/>
          <a:p>
            <a:pPr lvl="1" algn="l" defTabSz="457200" rtl="0">
              <a:spcBef>
                <a:spcPct val="0"/>
              </a:spcBef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№ 4 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Участие в выставках и конференциях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FBFFDDF-B30A-4654-B726-C7239082D85D}"/>
              </a:ext>
            </a:extLst>
          </p:cNvPr>
          <p:cNvSpPr/>
          <p:nvPr/>
        </p:nvSpPr>
        <p:spPr>
          <a:xfrm>
            <a:off x="977178" y="1080422"/>
            <a:ext cx="10709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Ограничения по подрядчикам не предусмотрены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500 000 рублей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 более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2 000 000 рублей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одному Участнику в течение календарного года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2A87F-DE0E-4BD9-B1E4-3461849771BE}"/>
              </a:ext>
            </a:extLst>
          </p:cNvPr>
          <p:cNvSpPr/>
          <p:nvPr/>
        </p:nvSpPr>
        <p:spPr>
          <a:xfrm>
            <a:off x="1054100" y="3067264"/>
            <a:ext cx="10299700" cy="1532260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pRibbonSharp">
            <a:extLst>
              <a:ext uri="{FF2B5EF4-FFF2-40B4-BE49-F238E27FC236}">
                <a16:creationId xmlns:a16="http://schemas.microsoft.com/office/drawing/2014/main" id="{C0F92DF9-2381-45CD-A416-65BB448D289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139824" y="4659296"/>
            <a:ext cx="9974828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918DE9-DECD-4BA0-82DE-981645974F76}"/>
              </a:ext>
            </a:extLst>
          </p:cNvPr>
          <p:cNvSpPr/>
          <p:nvPr/>
        </p:nvSpPr>
        <p:spPr>
          <a:xfrm>
            <a:off x="1054100" y="5263452"/>
            <a:ext cx="10299700" cy="1384995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>
              <a:buFont typeface="+mj-lt"/>
              <a:buAutoNum type="arabicPeriod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07EB79-BCFD-4781-A7CE-FF1E33F1DFA6}"/>
              </a:ext>
            </a:extLst>
          </p:cNvPr>
          <p:cNvSpPr/>
          <p:nvPr/>
        </p:nvSpPr>
        <p:spPr>
          <a:xfrm>
            <a:off x="1349374" y="3047260"/>
            <a:ext cx="971011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Транспортные расходы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100\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75% только компенсация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проживание в гостинице – 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100\7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5% только компенсация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оплату регистрационного взноса –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100\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75 % авансирование и компенсация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Доставка образцов, прототипов, продукции–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100\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75 % авансирование и компенсация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аренду площади для выставочного стенда –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100\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75 % авансирование и компенсация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проектирование, изготовление, доставку, монтаж, оформление выставочного стенда –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100\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75 % авансирование и компенсация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9185E2-3C5D-4ABD-976A-3610AF1B028A}"/>
              </a:ext>
            </a:extLst>
          </p:cNvPr>
          <p:cNvSpPr/>
          <p:nvPr/>
        </p:nvSpPr>
        <p:spPr>
          <a:xfrm>
            <a:off x="1363661" y="5263453"/>
            <a:ext cx="101613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личного транспорта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Представительские расходы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Получение въездной визы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изготовление листовок, брошюр, каталогов и иной схожей продукцией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Оплата услуг промоперсонала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Иные расходы, прямо не указанные в приказе</a:t>
            </a:r>
          </a:p>
        </p:txBody>
      </p:sp>
      <p:sp>
        <p:nvSpPr>
          <p:cNvPr id="10" name="UpRibbonSharp">
            <a:extLst>
              <a:ext uri="{FF2B5EF4-FFF2-40B4-BE49-F238E27FC236}">
                <a16:creationId xmlns:a16="http://schemas.microsoft.com/office/drawing/2014/main" id="{2A52C744-FDC0-43E3-BC61-A57B6280600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235074" y="2447063"/>
            <a:ext cx="9974828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C8B54D-CE41-4FEC-9BC5-9E95058BEC4A}"/>
              </a:ext>
            </a:extLst>
          </p:cNvPr>
          <p:cNvSpPr/>
          <p:nvPr/>
        </p:nvSpPr>
        <p:spPr>
          <a:xfrm>
            <a:off x="400239" y="6648448"/>
            <a:ext cx="4152805" cy="20955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</a:rPr>
              <a:t>* Подробная информация представлена в приказе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ru-RU" sz="1100" dirty="0">
                <a:solidFill>
                  <a:schemeClr val="tx1"/>
                </a:solidFill>
              </a:rPr>
              <a:t>по программе</a:t>
            </a:r>
          </a:p>
        </p:txBody>
      </p:sp>
      <p:sp>
        <p:nvSpPr>
          <p:cNvPr id="12" name="Двойная стрелка влево/вправо 5">
            <a:extLst>
              <a:ext uri="{FF2B5EF4-FFF2-40B4-BE49-F238E27FC236}">
                <a16:creationId xmlns:a16="http://schemas.microsoft.com/office/drawing/2014/main" id="{31DFB4B5-E151-43E2-9782-738130D4A676}"/>
              </a:ext>
            </a:extLst>
          </p:cNvPr>
          <p:cNvSpPr/>
          <p:nvPr/>
        </p:nvSpPr>
        <p:spPr>
          <a:xfrm>
            <a:off x="4237721" y="2054391"/>
            <a:ext cx="2497229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8E04D40-F4A4-48C1-8121-FB14A1240941}"/>
              </a:ext>
            </a:extLst>
          </p:cNvPr>
          <p:cNvSpPr/>
          <p:nvPr/>
        </p:nvSpPr>
        <p:spPr>
          <a:xfrm>
            <a:off x="1160296" y="2038587"/>
            <a:ext cx="10275397" cy="33855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Одна Заявка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				 Одно мероприятие 			</a:t>
            </a:r>
          </a:p>
        </p:txBody>
      </p:sp>
    </p:spTree>
    <p:extLst>
      <p:ext uri="{BB962C8B-B14F-4D97-AF65-F5344CB8AC3E}">
        <p14:creationId xmlns:p14="http://schemas.microsoft.com/office/powerpoint/2010/main" val="12664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A98B32-C8E4-4B6C-9A32-CD2B3ABCBAED}"/>
              </a:ext>
            </a:extLst>
          </p:cNvPr>
          <p:cNvSpPr txBox="1">
            <a:spLocks/>
          </p:cNvSpPr>
          <p:nvPr/>
        </p:nvSpPr>
        <p:spPr>
          <a:xfrm>
            <a:off x="936623" y="184152"/>
            <a:ext cx="8872464" cy="859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 defTabSz="457200" rtl="0">
              <a:spcBef>
                <a:spcPct val="0"/>
              </a:spcBef>
            </a:pPr>
            <a:r>
              <a:rPr lang="ru-RU" sz="3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3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5</a:t>
            </a:r>
            <a:br>
              <a:rPr lang="ru-RU" sz="3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Покупка комплектующих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70A082-C11F-4A46-967B-D8E8F6EF62C6}"/>
              </a:ext>
            </a:extLst>
          </p:cNvPr>
          <p:cNvSpPr/>
          <p:nvPr/>
        </p:nvSpPr>
        <p:spPr>
          <a:xfrm>
            <a:off x="773978" y="1043020"/>
            <a:ext cx="10046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Ограничения по подрядчикам предусмотрены приказом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Только компенсация понесенных расходов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–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500 000 рублей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35EC59A-07E0-495A-8939-D7408377B6C7}"/>
              </a:ext>
            </a:extLst>
          </p:cNvPr>
          <p:cNvSpPr/>
          <p:nvPr/>
        </p:nvSpPr>
        <p:spPr>
          <a:xfrm>
            <a:off x="850900" y="3029862"/>
            <a:ext cx="9899456" cy="1434188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pRibbonSharp">
            <a:extLst>
              <a:ext uri="{FF2B5EF4-FFF2-40B4-BE49-F238E27FC236}">
                <a16:creationId xmlns:a16="http://schemas.microsoft.com/office/drawing/2014/main" id="{C5AF57D9-0450-4012-82E9-AC0DF9BC434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36623" y="4583794"/>
            <a:ext cx="9357641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C025B08-2867-4C37-BE1F-F36024D2E121}"/>
              </a:ext>
            </a:extLst>
          </p:cNvPr>
          <p:cNvSpPr/>
          <p:nvPr/>
        </p:nvSpPr>
        <p:spPr>
          <a:xfrm>
            <a:off x="850899" y="5226050"/>
            <a:ext cx="9899457" cy="1447798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>
              <a:buFont typeface="+mj-lt"/>
              <a:buAutoNum type="arabicPeriod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647AC09-6EC6-4FDA-B727-952D114C461B}"/>
              </a:ext>
            </a:extLst>
          </p:cNvPr>
          <p:cNvSpPr/>
          <p:nvPr/>
        </p:nvSpPr>
        <p:spPr>
          <a:xfrm>
            <a:off x="1012825" y="3009858"/>
            <a:ext cx="97075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Покупка комплектующих для целей:</a:t>
            </a:r>
          </a:p>
          <a:p>
            <a:pPr marL="542925" lvl="1" indent="-276225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Сборки, изготовление прототипа, в том числе его отдельных узлов, частей, деталей и корпусов*;</a:t>
            </a:r>
          </a:p>
          <a:p>
            <a:pPr marL="542925" lvl="1" indent="-276225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Сборка, изготовление печатных плат, электронных схем, устройств, микропроцессорных изделий на программируемой логической интегральной схеме (ПЛИС/FPGA), электронных компонентов;</a:t>
            </a:r>
          </a:p>
          <a:p>
            <a:pPr marL="542925" lvl="1" indent="-276225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Наработка, изготовление новых лекарственных средств, химических и биологических веществ, и новых материалов для проведения последующих исследований (испытаний).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825DEFF-2A9F-4663-A6AE-7C7154F88A14}"/>
              </a:ext>
            </a:extLst>
          </p:cNvPr>
          <p:cNvSpPr/>
          <p:nvPr/>
        </p:nvSpPr>
        <p:spPr>
          <a:xfrm>
            <a:off x="1031875" y="5226051"/>
            <a:ext cx="975293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350" dirty="0">
                <a:latin typeface="Arial" panose="020B0604020202020204" pitchFamily="34" charset="0"/>
                <a:cs typeface="Arial" panose="020B0604020202020204" pitchFamily="34" charset="0"/>
              </a:rPr>
              <a:t>Приобретение компьютерной техники;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50" dirty="0">
                <a:latin typeface="Arial" panose="020B0604020202020204" pitchFamily="34" charset="0"/>
                <a:cs typeface="Arial" panose="020B0604020202020204" pitchFamily="34" charset="0"/>
              </a:rPr>
              <a:t>Приобретение инструментов, производственного, измерительного, монтажного оборудования;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50" dirty="0">
                <a:latin typeface="Arial" panose="020B0604020202020204" pitchFamily="34" charset="0"/>
                <a:cs typeface="Arial" panose="020B0604020202020204" pitchFamily="34" charset="0"/>
              </a:rPr>
              <a:t>Приобретение автомобильных расходных материалов;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50" dirty="0">
                <a:latin typeface="Arial" panose="020B0604020202020204" pitchFamily="34" charset="0"/>
                <a:cs typeface="Arial" panose="020B0604020202020204" pitchFamily="34" charset="0"/>
              </a:rPr>
              <a:t>Приобретение устройств и изделий, совпадающих по своему функционалу с продуктом проекта;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50" dirty="0">
                <a:latin typeface="Arial" panose="020B0604020202020204" pitchFamily="34" charset="0"/>
                <a:cs typeface="Arial" panose="020B0604020202020204" pitchFamily="34" charset="0"/>
              </a:rPr>
              <a:t>Приобретение комплектующих и сырья за наличный расчет, с использованием корпоративных карт, а также путем выдачи работнику подотчетных средств и иные виды комплектующих, прямо не указанные в приказе.</a:t>
            </a:r>
          </a:p>
        </p:txBody>
      </p:sp>
      <p:sp>
        <p:nvSpPr>
          <p:cNvPr id="10" name="UpRibbonSharp">
            <a:extLst>
              <a:ext uri="{FF2B5EF4-FFF2-40B4-BE49-F238E27FC236}">
                <a16:creationId xmlns:a16="http://schemas.microsoft.com/office/drawing/2014/main" id="{DD465B81-72D6-41E0-9C20-1C9BD79B76AB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031873" y="2409661"/>
            <a:ext cx="9357641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C2132D3-A236-4F24-98C0-CFEB34810035}"/>
              </a:ext>
            </a:extLst>
          </p:cNvPr>
          <p:cNvSpPr/>
          <p:nvPr/>
        </p:nvSpPr>
        <p:spPr>
          <a:xfrm>
            <a:off x="850899" y="6673848"/>
            <a:ext cx="4921396" cy="20955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За исключением испытательных стендов.</a:t>
            </a:r>
          </a:p>
        </p:txBody>
      </p:sp>
      <p:sp>
        <p:nvSpPr>
          <p:cNvPr id="12" name="Двойная стрелка влево/вправо 5">
            <a:extLst>
              <a:ext uri="{FF2B5EF4-FFF2-40B4-BE49-F238E27FC236}">
                <a16:creationId xmlns:a16="http://schemas.microsoft.com/office/drawing/2014/main" id="{F0BE9C56-3935-45D1-AE7B-FE2804621ECB}"/>
              </a:ext>
            </a:extLst>
          </p:cNvPr>
          <p:cNvSpPr/>
          <p:nvPr/>
        </p:nvSpPr>
        <p:spPr>
          <a:xfrm>
            <a:off x="4034521" y="2016989"/>
            <a:ext cx="2342715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4C84E6D-47B9-4984-9448-3E463428D7C5}"/>
              </a:ext>
            </a:extLst>
          </p:cNvPr>
          <p:cNvSpPr/>
          <p:nvPr/>
        </p:nvSpPr>
        <p:spPr>
          <a:xfrm>
            <a:off x="797110" y="2001186"/>
            <a:ext cx="9639612" cy="33855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Одна Заявка                    			   Один прототип  </a:t>
            </a:r>
          </a:p>
        </p:txBody>
      </p:sp>
    </p:spTree>
    <p:extLst>
      <p:ext uri="{BB962C8B-B14F-4D97-AF65-F5344CB8AC3E}">
        <p14:creationId xmlns:p14="http://schemas.microsoft.com/office/powerpoint/2010/main" val="2948850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A43F149-91E4-4321-86E2-F01CBB11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42" y="109799"/>
            <a:ext cx="9375758" cy="859183"/>
          </a:xfrm>
        </p:spPr>
        <p:txBody>
          <a:bodyPr anchor="ctr"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Маркетинговые сервисы для Участников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000FEE-0026-483A-9049-45AFBDC87C61}"/>
              </a:ext>
            </a:extLst>
          </p:cNvPr>
          <p:cNvSpPr/>
          <p:nvPr/>
        </p:nvSpPr>
        <p:spPr>
          <a:xfrm>
            <a:off x="1050924" y="996384"/>
            <a:ext cx="10263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Подрядчик, услуги которого могут быть авансированы - аккредитованный Фондом «Сколково» провайдер маркетинговых услуг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1 000 000 рублей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FFD3696-2EFA-4848-BA43-923CE353422B}"/>
              </a:ext>
            </a:extLst>
          </p:cNvPr>
          <p:cNvSpPr/>
          <p:nvPr/>
        </p:nvSpPr>
        <p:spPr>
          <a:xfrm>
            <a:off x="967711" y="2972193"/>
            <a:ext cx="10560059" cy="2005382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2C20D6F-F291-4811-B16E-7CB1E3E5ABF0}"/>
              </a:ext>
            </a:extLst>
          </p:cNvPr>
          <p:cNvSpPr/>
          <p:nvPr/>
        </p:nvSpPr>
        <p:spPr>
          <a:xfrm>
            <a:off x="627716" y="2967064"/>
            <a:ext cx="107973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айдентики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проекта (фирменный стиль, логотип,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брендбук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800100" lvl="1" indent="-34290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оздание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рекламных/презентационных видеороликов (до 2 мин) и графических анимированных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видеопродуктов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на русском и английском языках – только компенсация;</a:t>
            </a:r>
          </a:p>
          <a:p>
            <a:pPr marL="800100" lvl="1" indent="-3429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презентаций проектов: дизайн и верстка презентации в формате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0100" lvl="1" indent="-3429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Создание и поддержка страниц-визиток проекта в Интернете и пр.</a:t>
            </a:r>
          </a:p>
        </p:txBody>
      </p:sp>
      <p:sp>
        <p:nvSpPr>
          <p:cNvPr id="7" name="UpRibbonSharp">
            <a:extLst>
              <a:ext uri="{FF2B5EF4-FFF2-40B4-BE49-F238E27FC236}">
                <a16:creationId xmlns:a16="http://schemas.microsoft.com/office/drawing/2014/main" id="{4E5BED38-F471-4403-8FB0-9431A4B17C8D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298573" y="4951642"/>
            <a:ext cx="9560297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8278E5-D740-4B74-B175-0756AD412EE5}"/>
              </a:ext>
            </a:extLst>
          </p:cNvPr>
          <p:cNvSpPr/>
          <p:nvPr/>
        </p:nvSpPr>
        <p:spPr>
          <a:xfrm>
            <a:off x="967711" y="5540153"/>
            <a:ext cx="10560059" cy="828687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42925" indent="-342900">
              <a:buFont typeface="+mj-lt"/>
              <a:buAutoNum type="arabicPeriod"/>
              <a:tabLst>
                <a:tab pos="269875" algn="l"/>
              </a:tabLst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Оплата продукции, на которой отсутствует логотип Сколково и участника;</a:t>
            </a:r>
          </a:p>
          <a:p>
            <a:pPr marL="542925" indent="-342900">
              <a:buFont typeface="+mj-lt"/>
              <a:buAutoNum type="arabicPeriod"/>
              <a:tabLst>
                <a:tab pos="269875" algn="l"/>
              </a:tabLst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услуги индивидуальных предпринимателей;</a:t>
            </a:r>
          </a:p>
          <a:p>
            <a:pPr marL="542925" indent="-342900">
              <a:buFont typeface="+mj-lt"/>
              <a:buAutoNum type="arabicPeriod"/>
              <a:tabLst>
                <a:tab pos="269875" algn="l"/>
              </a:tabLst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услуги аффилированных подрядчиков и т.д.</a:t>
            </a:r>
          </a:p>
        </p:txBody>
      </p:sp>
      <p:sp>
        <p:nvSpPr>
          <p:cNvPr id="9" name="UpRibbonSharp">
            <a:extLst>
              <a:ext uri="{FF2B5EF4-FFF2-40B4-BE49-F238E27FC236}">
                <a16:creationId xmlns:a16="http://schemas.microsoft.com/office/drawing/2014/main" id="{4035508B-8C23-4679-9D9B-EC9F7FF7E609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298573" y="2392643"/>
            <a:ext cx="9560297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10" name="Двойная стрелка влево/вправо 13">
            <a:extLst>
              <a:ext uri="{FF2B5EF4-FFF2-40B4-BE49-F238E27FC236}">
                <a16:creationId xmlns:a16="http://schemas.microsoft.com/office/drawing/2014/main" id="{25D3DD11-AED9-4153-8A24-9CD7EB0F364E}"/>
              </a:ext>
            </a:extLst>
          </p:cNvPr>
          <p:cNvSpPr/>
          <p:nvPr/>
        </p:nvSpPr>
        <p:spPr>
          <a:xfrm>
            <a:off x="3936601" y="1888935"/>
            <a:ext cx="2393450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C06406-96F4-452C-84FA-8DB292CC1E13}"/>
              </a:ext>
            </a:extLst>
          </p:cNvPr>
          <p:cNvSpPr/>
          <p:nvPr/>
        </p:nvSpPr>
        <p:spPr>
          <a:xfrm>
            <a:off x="1127219" y="1873132"/>
            <a:ext cx="9848373" cy="33855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Одна Заявка                                             Один Договор</a:t>
            </a:r>
          </a:p>
        </p:txBody>
      </p:sp>
    </p:spTree>
    <p:extLst>
      <p:ext uri="{BB962C8B-B14F-4D97-AF65-F5344CB8AC3E}">
        <p14:creationId xmlns:p14="http://schemas.microsoft.com/office/powerpoint/2010/main" val="3709441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A43F149-91E4-4321-86E2-F01CBB11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382" y="152307"/>
            <a:ext cx="9375758" cy="859183"/>
          </a:xfrm>
        </p:spPr>
        <p:txBody>
          <a:bodyPr anchor="ctr"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№7  </a:t>
            </a:r>
            <a:b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Покупка лицензий ПО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000FEE-0026-483A-9049-45AFBDC87C61}"/>
              </a:ext>
            </a:extLst>
          </p:cNvPr>
          <p:cNvSpPr/>
          <p:nvPr/>
        </p:nvSpPr>
        <p:spPr>
          <a:xfrm>
            <a:off x="1050924" y="996384"/>
            <a:ext cx="10263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Может быть авансирование и компенсация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микрогранта по одной заявке 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1 500 000 рублей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FFD3696-2EFA-4848-BA43-923CE353422B}"/>
              </a:ext>
            </a:extLst>
          </p:cNvPr>
          <p:cNvSpPr/>
          <p:nvPr/>
        </p:nvSpPr>
        <p:spPr>
          <a:xfrm>
            <a:off x="967711" y="2972192"/>
            <a:ext cx="10560059" cy="1543221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2C20D6F-F291-4811-B16E-7CB1E3E5ABF0}"/>
              </a:ext>
            </a:extLst>
          </p:cNvPr>
          <p:cNvSpPr/>
          <p:nvPr/>
        </p:nvSpPr>
        <p:spPr>
          <a:xfrm>
            <a:off x="627716" y="2967064"/>
            <a:ext cx="107973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включенное в Единый реестр российских программ для электронных вычислительных машин и баз данных 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https://reestr.digital.gov.ru/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ПО, включенное в Единый реестр программ для электронных вычислительных машин и баз данных государств - членов Евразийского экономического союза 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https://eac-reestr.digital.gov.ru/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7" name="UpRibbonSharp">
            <a:extLst>
              <a:ext uri="{FF2B5EF4-FFF2-40B4-BE49-F238E27FC236}">
                <a16:creationId xmlns:a16="http://schemas.microsoft.com/office/drawing/2014/main" id="{4E5BED38-F471-4403-8FB0-9431A4B17C8D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271256" y="4656845"/>
            <a:ext cx="9560297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Запрещенные расходы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8278E5-D740-4B74-B175-0756AD412EE5}"/>
              </a:ext>
            </a:extLst>
          </p:cNvPr>
          <p:cNvSpPr/>
          <p:nvPr/>
        </p:nvSpPr>
        <p:spPr>
          <a:xfrm>
            <a:off x="967711" y="5540153"/>
            <a:ext cx="10560059" cy="828687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42925" indent="-342900">
              <a:buFont typeface="+mj-lt"/>
              <a:buAutoNum type="arabicPeriod"/>
              <a:tabLst>
                <a:tab pos="269875" algn="l"/>
              </a:tabLst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Все ПО не включенные в реестры;</a:t>
            </a:r>
          </a:p>
          <a:p>
            <a:pPr marL="542925" indent="-342900">
              <a:buFont typeface="+mj-lt"/>
              <a:buAutoNum type="arabicPeriod"/>
              <a:tabLst>
                <a:tab pos="269875" algn="l"/>
              </a:tabLst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Операционные системы, редакторы, драйверы, системы управления и пр.</a:t>
            </a:r>
          </a:p>
        </p:txBody>
      </p:sp>
      <p:sp>
        <p:nvSpPr>
          <p:cNvPr id="9" name="UpRibbonSharp">
            <a:extLst>
              <a:ext uri="{FF2B5EF4-FFF2-40B4-BE49-F238E27FC236}">
                <a16:creationId xmlns:a16="http://schemas.microsoft.com/office/drawing/2014/main" id="{4035508B-8C23-4679-9D9B-EC9F7FF7E609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298573" y="2392643"/>
            <a:ext cx="9560297" cy="542925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C8FE4E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расходы</a:t>
            </a:r>
          </a:p>
        </p:txBody>
      </p:sp>
      <p:sp>
        <p:nvSpPr>
          <p:cNvPr id="10" name="Двойная стрелка влево/вправо 13">
            <a:extLst>
              <a:ext uri="{FF2B5EF4-FFF2-40B4-BE49-F238E27FC236}">
                <a16:creationId xmlns:a16="http://schemas.microsoft.com/office/drawing/2014/main" id="{25D3DD11-AED9-4153-8A24-9CD7EB0F364E}"/>
              </a:ext>
            </a:extLst>
          </p:cNvPr>
          <p:cNvSpPr/>
          <p:nvPr/>
        </p:nvSpPr>
        <p:spPr>
          <a:xfrm>
            <a:off x="4020491" y="1726800"/>
            <a:ext cx="2393450" cy="306947"/>
          </a:xfrm>
          <a:prstGeom prst="leftRightArrow">
            <a:avLst/>
          </a:prstGeom>
          <a:solidFill>
            <a:srgbClr val="C8FE4E"/>
          </a:solidFill>
          <a:ln>
            <a:solidFill>
              <a:srgbClr val="C8F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C06406-96F4-452C-84FA-8DB292CC1E13}"/>
              </a:ext>
            </a:extLst>
          </p:cNvPr>
          <p:cNvSpPr/>
          <p:nvPr/>
        </p:nvSpPr>
        <p:spPr>
          <a:xfrm>
            <a:off x="1127217" y="1567383"/>
            <a:ext cx="9848373" cy="680126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7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Одна заявка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457DFC70-AB71-4F8E-9517-C333416F450B}"/>
              </a:ext>
            </a:extLst>
          </p:cNvPr>
          <p:cNvSpPr txBox="1">
            <a:spLocks/>
          </p:cNvSpPr>
          <p:nvPr/>
        </p:nvSpPr>
        <p:spPr>
          <a:xfrm>
            <a:off x="6508156" y="1559673"/>
            <a:ext cx="4498841" cy="769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rgbClr val="343B3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договор(кол-во лицензий одного типа ограничено числом сотрудников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383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6A028D8-499D-4857-B8AF-B37ED2329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16" y="160386"/>
            <a:ext cx="7696183" cy="859183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получения микрогранта</a:t>
            </a:r>
          </a:p>
        </p:txBody>
      </p:sp>
      <p:sp>
        <p:nvSpPr>
          <p:cNvPr id="4" name="Нашивка 3">
            <a:extLst>
              <a:ext uri="{FF2B5EF4-FFF2-40B4-BE49-F238E27FC236}">
                <a16:creationId xmlns:a16="http://schemas.microsoft.com/office/drawing/2014/main" id="{6B480983-21E8-450C-9D51-339326FF3CFD}"/>
              </a:ext>
            </a:extLst>
          </p:cNvPr>
          <p:cNvSpPr/>
          <p:nvPr/>
        </p:nvSpPr>
        <p:spPr>
          <a:xfrm>
            <a:off x="1349427" y="3080544"/>
            <a:ext cx="1933575" cy="747716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Заявка</a:t>
            </a:r>
          </a:p>
        </p:txBody>
      </p:sp>
      <p:sp>
        <p:nvSpPr>
          <p:cNvPr id="5" name="Нашивка 4">
            <a:extLst>
              <a:ext uri="{FF2B5EF4-FFF2-40B4-BE49-F238E27FC236}">
                <a16:creationId xmlns:a16="http://schemas.microsoft.com/office/drawing/2014/main" id="{44B72793-5BF6-4C07-A840-9925CD3CD9B8}"/>
              </a:ext>
            </a:extLst>
          </p:cNvPr>
          <p:cNvSpPr/>
          <p:nvPr/>
        </p:nvSpPr>
        <p:spPr>
          <a:xfrm>
            <a:off x="3800475" y="3023393"/>
            <a:ext cx="2228850" cy="733425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Соглашение</a:t>
            </a:r>
          </a:p>
        </p:txBody>
      </p:sp>
      <p:sp>
        <p:nvSpPr>
          <p:cNvPr id="6" name="Нашивка 5">
            <a:extLst>
              <a:ext uri="{FF2B5EF4-FFF2-40B4-BE49-F238E27FC236}">
                <a16:creationId xmlns:a16="http://schemas.microsoft.com/office/drawing/2014/main" id="{A6E3C335-472F-4B23-9329-1D3AD38B54AA}"/>
              </a:ext>
            </a:extLst>
          </p:cNvPr>
          <p:cNvSpPr/>
          <p:nvPr/>
        </p:nvSpPr>
        <p:spPr>
          <a:xfrm>
            <a:off x="8610599" y="2971798"/>
            <a:ext cx="1962149" cy="733425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Отчет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B2E18AF-4A2F-419E-8B70-633ACB47B08D}"/>
              </a:ext>
            </a:extLst>
          </p:cNvPr>
          <p:cNvSpPr/>
          <p:nvPr/>
        </p:nvSpPr>
        <p:spPr>
          <a:xfrm>
            <a:off x="979479" y="1146967"/>
            <a:ext cx="2416211" cy="1709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подает Заявку </a:t>
            </a:r>
          </a:p>
          <a:p>
            <a:pPr algn="ctr"/>
            <a:r>
              <a:rPr lang="ru-RU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Личный кабинет Участника</a:t>
            </a:r>
          </a:p>
          <a:p>
            <a:pPr algn="ctr"/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принимает решение о предоставлении гранта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FB12D0E-7A46-45FC-8F1B-47463C89DB7C}"/>
              </a:ext>
            </a:extLst>
          </p:cNvPr>
          <p:cNvSpPr/>
          <p:nvPr/>
        </p:nvSpPr>
        <p:spPr>
          <a:xfrm>
            <a:off x="3841767" y="1185074"/>
            <a:ext cx="2038350" cy="1838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подписывает Соглашение </a:t>
            </a:r>
          </a:p>
          <a:p>
            <a:pPr algn="ctr"/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подписывает Соглашение</a:t>
            </a:r>
            <a:endParaRPr lang="ru-RU" sz="1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i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2D2A30A-8D1D-4CF2-86C0-F3191A882F5D}"/>
              </a:ext>
            </a:extLst>
          </p:cNvPr>
          <p:cNvCxnSpPr>
            <a:cxnSpLocks/>
          </p:cNvCxnSpPr>
          <p:nvPr/>
        </p:nvCxnSpPr>
        <p:spPr>
          <a:xfrm>
            <a:off x="3517917" y="1092993"/>
            <a:ext cx="0" cy="1762125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374E49F-FF9F-488D-B838-55610F56B3DD}"/>
              </a:ext>
            </a:extLst>
          </p:cNvPr>
          <p:cNvCxnSpPr>
            <a:cxnSpLocks/>
          </p:cNvCxnSpPr>
          <p:nvPr/>
        </p:nvCxnSpPr>
        <p:spPr>
          <a:xfrm flipH="1">
            <a:off x="8128000" y="1080298"/>
            <a:ext cx="1" cy="1762125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A474DB1-DB35-48DB-99C8-B6A83FE2517B}"/>
              </a:ext>
            </a:extLst>
          </p:cNvPr>
          <p:cNvCxnSpPr>
            <a:cxnSpLocks/>
          </p:cNvCxnSpPr>
          <p:nvPr/>
        </p:nvCxnSpPr>
        <p:spPr>
          <a:xfrm>
            <a:off x="979479" y="1120773"/>
            <a:ext cx="0" cy="1762125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7E556CB-FB1F-4C82-A5D9-7AE77256D1CC}"/>
              </a:ext>
            </a:extLst>
          </p:cNvPr>
          <p:cNvSpPr/>
          <p:nvPr/>
        </p:nvSpPr>
        <p:spPr>
          <a:xfrm>
            <a:off x="8299450" y="1066808"/>
            <a:ext cx="1971676" cy="1838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направляет Отчет </a:t>
            </a:r>
          </a:p>
          <a:p>
            <a:pPr algn="ctr"/>
            <a:r>
              <a:rPr lang="ru-RU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Личный кабинет Участника</a:t>
            </a:r>
          </a:p>
          <a:p>
            <a:pPr algn="ctr"/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</a:t>
            </a:r>
            <a:r>
              <a:rPr lang="en-US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принимает отчет к сведению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409FB18-1D5A-4A5B-B2BA-6A2466AC0C05}"/>
              </a:ext>
            </a:extLst>
          </p:cNvPr>
          <p:cNvCxnSpPr>
            <a:cxnSpLocks/>
          </p:cNvCxnSpPr>
          <p:nvPr/>
        </p:nvCxnSpPr>
        <p:spPr>
          <a:xfrm>
            <a:off x="10442575" y="968982"/>
            <a:ext cx="0" cy="1762125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Нашивка 13">
            <a:extLst>
              <a:ext uri="{FF2B5EF4-FFF2-40B4-BE49-F238E27FC236}">
                <a16:creationId xmlns:a16="http://schemas.microsoft.com/office/drawing/2014/main" id="{5A828EC4-37F2-47F8-AA29-C8824C5BA9DF}"/>
              </a:ext>
            </a:extLst>
          </p:cNvPr>
          <p:cNvSpPr/>
          <p:nvPr/>
        </p:nvSpPr>
        <p:spPr>
          <a:xfrm>
            <a:off x="6381749" y="2995614"/>
            <a:ext cx="2066926" cy="733425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Выплата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3534ABB-6520-4445-96E6-F270BECD77CD}"/>
              </a:ext>
            </a:extLst>
          </p:cNvPr>
          <p:cNvCxnSpPr>
            <a:cxnSpLocks/>
          </p:cNvCxnSpPr>
          <p:nvPr/>
        </p:nvCxnSpPr>
        <p:spPr>
          <a:xfrm flipH="1">
            <a:off x="6203965" y="1066808"/>
            <a:ext cx="1" cy="1762125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BD772EC-1FAC-4209-ACC5-016CDDB213FC}"/>
              </a:ext>
            </a:extLst>
          </p:cNvPr>
          <p:cNvSpPr/>
          <p:nvPr/>
        </p:nvSpPr>
        <p:spPr>
          <a:xfrm>
            <a:off x="6375415" y="1146967"/>
            <a:ext cx="1752583" cy="10723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предоставляет микрогрант </a:t>
            </a:r>
            <a:endParaRPr lang="ru-RU" sz="1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2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AF76FD7-36FF-4AE6-BCB6-9180E29FAD4F}"/>
              </a:ext>
            </a:extLst>
          </p:cNvPr>
          <p:cNvSpPr/>
          <p:nvPr/>
        </p:nvSpPr>
        <p:spPr>
          <a:xfrm>
            <a:off x="1117627" y="4052102"/>
            <a:ext cx="2085974" cy="2087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20 дней</a:t>
            </a:r>
            <a:r>
              <a:rPr lang="ru-RU" sz="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проверяет Заявку на тождественность</a:t>
            </a:r>
            <a:r>
              <a:rPr lang="ru-RU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осуществляет формальную проверку и внутреннее рассмотрение, по результатам которых принимает решение  о предоставлении либо об отказе в предоставлении микрогранта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EF8EFE2-2374-4A26-8CF0-3AF29E3A119B}"/>
              </a:ext>
            </a:extLst>
          </p:cNvPr>
          <p:cNvSpPr/>
          <p:nvPr/>
        </p:nvSpPr>
        <p:spPr>
          <a:xfrm>
            <a:off x="6610350" y="3781421"/>
            <a:ext cx="2278856" cy="1657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1D56DEF-B059-4C66-9FD0-4A8F81C73375}"/>
              </a:ext>
            </a:extLst>
          </p:cNvPr>
          <p:cNvSpPr/>
          <p:nvPr/>
        </p:nvSpPr>
        <p:spPr>
          <a:xfrm>
            <a:off x="1117627" y="6500551"/>
            <a:ext cx="2343151" cy="24765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и далее – рабочие дни</a:t>
            </a:r>
          </a:p>
          <a:p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Не более 3 тождественных заявок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D3BD006-00E8-49F5-9DA5-6C7224889080}"/>
              </a:ext>
            </a:extLst>
          </p:cNvPr>
          <p:cNvSpPr/>
          <p:nvPr/>
        </p:nvSpPr>
        <p:spPr>
          <a:xfrm>
            <a:off x="3895725" y="4117184"/>
            <a:ext cx="2038350" cy="919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14 дней </a:t>
            </a:r>
          </a:p>
          <a:p>
            <a:pPr>
              <a:spcBef>
                <a:spcPts val="600"/>
              </a:spcBef>
            </a:pP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согласовывает и подписывает со своей стороны Соглашение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128AB23-E928-47AC-B539-DC2E7231A549}"/>
              </a:ext>
            </a:extLst>
          </p:cNvPr>
          <p:cNvSpPr/>
          <p:nvPr/>
        </p:nvSpPr>
        <p:spPr>
          <a:xfrm>
            <a:off x="6467474" y="3976687"/>
            <a:ext cx="1781176" cy="1081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7 дней </a:t>
            </a:r>
          </a:p>
          <a:p>
            <a:pPr>
              <a:spcBef>
                <a:spcPts val="600"/>
              </a:spcBef>
            </a:pP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перечисляет деньги Участнику / за Участника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33D86BD-AB51-4D1A-ACE3-8B457A2D784D}"/>
              </a:ext>
            </a:extLst>
          </p:cNvPr>
          <p:cNvSpPr/>
          <p:nvPr/>
        </p:nvSpPr>
        <p:spPr>
          <a:xfrm>
            <a:off x="8614568" y="4036216"/>
            <a:ext cx="2038350" cy="919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12 дней </a:t>
            </a:r>
          </a:p>
          <a:p>
            <a:pPr>
              <a:spcBef>
                <a:spcPts val="600"/>
              </a:spcBef>
            </a:pPr>
            <a:r>
              <a:rPr lang="ru-RU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проводит проверку и анализ Отчета, после чего принимает Отчет в сведению 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6E2F879-1412-4F22-B034-03380A3C8621}"/>
              </a:ext>
            </a:extLst>
          </p:cNvPr>
          <p:cNvCxnSpPr>
            <a:cxnSpLocks/>
          </p:cNvCxnSpPr>
          <p:nvPr/>
        </p:nvCxnSpPr>
        <p:spPr>
          <a:xfrm>
            <a:off x="4867275" y="5286375"/>
            <a:ext cx="36290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57EEC14-D166-4308-ACCF-B956280D2FDB}"/>
              </a:ext>
            </a:extLst>
          </p:cNvPr>
          <p:cNvSpPr/>
          <p:nvPr/>
        </p:nvSpPr>
        <p:spPr>
          <a:xfrm>
            <a:off x="4819650" y="5119687"/>
            <a:ext cx="3790949" cy="942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выявления факта нецелевого использования микрогранта Участнику направляется предписание о возврате средств в течение 10 дней</a:t>
            </a:r>
            <a:endParaRPr lang="ru-RU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575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54509D0-C86D-45BD-A719-37D375F24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65" y="187532"/>
            <a:ext cx="7486821" cy="859183"/>
          </a:xfrm>
        </p:spPr>
        <p:txBody>
          <a:bodyPr anchor="t"/>
          <a:lstStyle/>
          <a:p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FE258E-2666-43C2-97C9-0FB119E42B9A}"/>
              </a:ext>
            </a:extLst>
          </p:cNvPr>
          <p:cNvSpPr/>
          <p:nvPr/>
        </p:nvSpPr>
        <p:spPr>
          <a:xfrm>
            <a:off x="162114" y="6515100"/>
            <a:ext cx="6991350" cy="247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85E397B-0DD7-41EC-8360-950153B3B0AB}"/>
              </a:ext>
            </a:extLst>
          </p:cNvPr>
          <p:cNvSpPr txBox="1">
            <a:spLocks/>
          </p:cNvSpPr>
          <p:nvPr/>
        </p:nvSpPr>
        <p:spPr>
          <a:xfrm>
            <a:off x="907852" y="2183105"/>
            <a:ext cx="7490393" cy="9903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За годы работы программы </a:t>
            </a:r>
          </a:p>
          <a:p>
            <a:pPr marL="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поступило</a:t>
            </a:r>
            <a:r>
              <a:rPr lang="ru-RU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23 359 заявка от 2 505  Участников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://iubpe.sfu-kras.ru/system/files/e_mail_b.jpg">
            <a:extLst>
              <a:ext uri="{FF2B5EF4-FFF2-40B4-BE49-F238E27FC236}">
                <a16:creationId xmlns:a16="http://schemas.microsoft.com/office/drawing/2014/main" id="{7BE98F58-C25A-4E97-8B3A-75EC3EFE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245" y="1758455"/>
            <a:ext cx="2324247" cy="174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cs309631.vk.me/v309631288/3422/ZNAMrl-h924.jpg">
            <a:extLst>
              <a:ext uri="{FF2B5EF4-FFF2-40B4-BE49-F238E27FC236}">
                <a16:creationId xmlns:a16="http://schemas.microsoft.com/office/drawing/2014/main" id="{23D9D044-275B-41B6-8684-ADA417898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882" y="2979133"/>
            <a:ext cx="1389784" cy="137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4AFCA5-D760-4BE9-9E21-421329BA0C09}"/>
              </a:ext>
            </a:extLst>
          </p:cNvPr>
          <p:cNvSpPr/>
          <p:nvPr/>
        </p:nvSpPr>
        <p:spPr>
          <a:xfrm>
            <a:off x="3212947" y="3312729"/>
            <a:ext cx="6374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550" lvl="1">
              <a:spcBef>
                <a:spcPts val="0"/>
              </a:spcBef>
              <a:spcAft>
                <a:spcPts val="0"/>
              </a:spcAft>
              <a:buClr>
                <a:srgbClr val="C8FE4E"/>
              </a:buClr>
              <a:defRPr/>
            </a:pP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Одобрено</a:t>
            </a:r>
            <a:r>
              <a:rPr lang="ru-RU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875  заявок </a:t>
            </a:r>
          </a:p>
          <a:p>
            <a:pPr marL="188550" lvl="1">
              <a:spcBef>
                <a:spcPts val="0"/>
              </a:spcBef>
              <a:spcAft>
                <a:spcPts val="0"/>
              </a:spcAft>
              <a:buClr>
                <a:srgbClr val="C8FE4E"/>
              </a:buClr>
              <a:defRPr/>
            </a:pP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на общую сумму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5 млрд.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A5E226-9583-4FC0-B464-F98CDAD340F4}"/>
              </a:ext>
            </a:extLst>
          </p:cNvPr>
          <p:cNvSpPr/>
          <p:nvPr/>
        </p:nvSpPr>
        <p:spPr>
          <a:xfrm>
            <a:off x="3204195" y="4487513"/>
            <a:ext cx="74903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550" lvl="1">
              <a:buClr>
                <a:srgbClr val="C8FE4E"/>
              </a:buClr>
              <a:defRPr/>
            </a:pP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За 202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 год </a:t>
            </a: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Одобрено 1152</a:t>
            </a:r>
            <a:r>
              <a:rPr lang="en-US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заявок </a:t>
            </a:r>
          </a:p>
          <a:p>
            <a:pPr marL="188550" lvl="1">
              <a:buClr>
                <a:srgbClr val="C8FE4E"/>
              </a:buClr>
              <a:defRPr/>
            </a:pP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на общую сумму </a:t>
            </a: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585,3 млн. руб.</a:t>
            </a:r>
            <a:endParaRPr lang="en-US" sz="2000" b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8550" lvl="1">
              <a:buClr>
                <a:srgbClr val="C8FE4E"/>
              </a:buClr>
              <a:defRPr/>
            </a:pP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Выплачено 519 млн. руб.</a:t>
            </a:r>
          </a:p>
          <a:p>
            <a:pPr marL="188550" lvl="1">
              <a:spcBef>
                <a:spcPts val="0"/>
              </a:spcBef>
              <a:spcAft>
                <a:spcPts val="0"/>
              </a:spcAft>
              <a:buClr>
                <a:srgbClr val="C8FE4E"/>
              </a:buClr>
              <a:defRPr/>
            </a:pPr>
            <a:endParaRPr lang="ru-RU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0" descr="http://murashdom.ru/wa-data/public/site/img/%D0%BE%D0%BF%D0%BB%D0%B0%D1%82%D0%B0-2.png">
            <a:extLst>
              <a:ext uri="{FF2B5EF4-FFF2-40B4-BE49-F238E27FC236}">
                <a16:creationId xmlns:a16="http://schemas.microsoft.com/office/drawing/2014/main" id="{F4A8F011-F86E-4177-B6D6-5B9E32B42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806" y="4020615"/>
            <a:ext cx="2057695" cy="191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1E93D7-5906-4DED-BDF0-28D605AD5EEE}"/>
              </a:ext>
            </a:extLst>
          </p:cNvPr>
          <p:cNvSpPr txBox="1"/>
          <p:nvPr/>
        </p:nvSpPr>
        <p:spPr>
          <a:xfrm>
            <a:off x="1071780" y="1047048"/>
            <a:ext cx="8651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 августа 2015 года фонд запустил гибкую и оперативную систему финансирования –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микрогранты на сумму до 1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рублей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решения определенных задач в рамках исследовательской деятельности.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FE40DB2-3BBD-4572-A759-14BC3CF038DE}"/>
              </a:ext>
            </a:extLst>
          </p:cNvPr>
          <p:cNvSpPr/>
          <p:nvPr/>
        </p:nvSpPr>
        <p:spPr>
          <a:xfrm>
            <a:off x="2478956" y="5871778"/>
            <a:ext cx="6508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550" lvl="1">
              <a:spcBef>
                <a:spcPts val="0"/>
              </a:spcBef>
              <a:spcAft>
                <a:spcPts val="0"/>
              </a:spcAft>
              <a:buClr>
                <a:srgbClr val="C8FE4E"/>
              </a:buClr>
              <a:defRPr/>
            </a:pP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600 новых Участников</a:t>
            </a:r>
            <a:r>
              <a:rPr lang="en-US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0" dirty="0"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2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3" name="Picture 4" descr="http://www.timeplayer.net/images/new.jpg">
            <a:extLst>
              <a:ext uri="{FF2B5EF4-FFF2-40B4-BE49-F238E27FC236}">
                <a16:creationId xmlns:a16="http://schemas.microsoft.com/office/drawing/2014/main" id="{C4E8FC87-60C9-4879-A453-5EFED755A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618" y="5348330"/>
            <a:ext cx="1206215" cy="11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725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4AF9675-F732-4141-B55D-7219FAA8D55A}"/>
              </a:ext>
            </a:extLst>
          </p:cNvPr>
          <p:cNvSpPr txBox="1">
            <a:spLocks/>
          </p:cNvSpPr>
          <p:nvPr/>
        </p:nvSpPr>
        <p:spPr>
          <a:xfrm>
            <a:off x="1152470" y="141257"/>
            <a:ext cx="8512229" cy="79639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HelveticaNeueCyr-Heavy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Типовые ошибки в заявках на микрогрант </a:t>
            </a:r>
          </a:p>
        </p:txBody>
      </p:sp>
      <p:sp>
        <p:nvSpPr>
          <p:cNvPr id="4" name="Объект 4">
            <a:extLst>
              <a:ext uri="{FF2B5EF4-FFF2-40B4-BE49-F238E27FC236}">
                <a16:creationId xmlns:a16="http://schemas.microsoft.com/office/drawing/2014/main" id="{6A93669A-7B60-42A7-B393-CAD3980A11C1}"/>
              </a:ext>
            </a:extLst>
          </p:cNvPr>
          <p:cNvSpPr txBox="1">
            <a:spLocks/>
          </p:cNvSpPr>
          <p:nvPr/>
        </p:nvSpPr>
        <p:spPr>
          <a:xfrm>
            <a:off x="962189" y="1449855"/>
            <a:ext cx="9515311" cy="285544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–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–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»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550" lvl="1" indent="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buNone/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Формальные ошибки:</a:t>
            </a: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печати и подписи </a:t>
            </a: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уполномоченного лица;</a:t>
            </a: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Неактуальная </a:t>
            </a: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справка о численности сотрудников</a:t>
            </a: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приложены </a:t>
            </a: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подтверждающие </a:t>
            </a: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r>
              <a:rPr lang="ru-RU" sz="2200" b="1" kern="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Не соблюдены </a:t>
            </a: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установленные сроки </a:t>
            </a: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kern="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 месяца для авансирования /6 месяцев для компенсации)</a:t>
            </a: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Подрядчик ИП</a:t>
            </a:r>
            <a:endParaRPr lang="ru-RU" sz="2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Отсутствие скан копии паспорта</a:t>
            </a: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Документы не являются </a:t>
            </a: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скан-копиями.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F53A287-4543-4BAC-B75C-659A9DB87FA3}"/>
              </a:ext>
            </a:extLst>
          </p:cNvPr>
          <p:cNvSpPr txBox="1">
            <a:spLocks/>
          </p:cNvSpPr>
          <p:nvPr/>
        </p:nvSpPr>
        <p:spPr>
          <a:xfrm>
            <a:off x="962188" y="4533299"/>
            <a:ext cx="10734512" cy="19151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–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–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»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450" lvl="1" indent="-342900">
              <a:lnSpc>
                <a:spcPct val="13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Признаки </a:t>
            </a:r>
            <a:r>
              <a:rPr lang="ru-RU" sz="2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подделки/фальсификации</a:t>
            </a:r>
            <a:r>
              <a:rPr lang="ru-RU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документов;</a:t>
            </a:r>
            <a:endParaRPr lang="en-US" sz="2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342900">
              <a:lnSpc>
                <a:spcPct val="134000"/>
              </a:lnSpc>
              <a:spcBef>
                <a:spcPts val="0"/>
              </a:spcBef>
              <a:buClr>
                <a:srgbClr val="C8FE4E"/>
              </a:buClr>
              <a:defRPr/>
            </a:pP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Отсутствуют</a:t>
            </a: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обязательные 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, такие как техническое задание, конструкторская документация, акты и т.д.</a:t>
            </a:r>
          </a:p>
          <a:p>
            <a:pPr marL="188550" lvl="1" indent="0">
              <a:lnSpc>
                <a:spcPct val="134000"/>
              </a:lnSpc>
              <a:spcBef>
                <a:spcPts val="0"/>
              </a:spcBef>
              <a:buClr>
                <a:srgbClr val="C8FE4E"/>
              </a:buClr>
              <a:buNone/>
              <a:defRPr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450" lvl="1" indent="-34290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defRPr/>
            </a:pPr>
            <a:endParaRPr lang="ru-RU" sz="2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91626091-AE57-49B3-B49F-E49BF5DC9AD9}"/>
              </a:ext>
            </a:extLst>
          </p:cNvPr>
          <p:cNvSpPr txBox="1">
            <a:spLocks/>
          </p:cNvSpPr>
          <p:nvPr/>
        </p:nvSpPr>
        <p:spPr>
          <a:xfrm>
            <a:off x="962188" y="4110948"/>
            <a:ext cx="5592061" cy="54935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–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–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»"/>
              <a:defRPr sz="1800" kern="1200">
                <a:solidFill>
                  <a:schemeClr val="tx1"/>
                </a:solidFill>
                <a:latin typeface="HelveticaNeueCyr-Roman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550" lvl="1" indent="0">
              <a:lnSpc>
                <a:spcPct val="114000"/>
              </a:lnSpc>
              <a:spcBef>
                <a:spcPts val="0"/>
              </a:spcBef>
              <a:buClr>
                <a:srgbClr val="C8FE4E"/>
              </a:buClr>
              <a:buNone/>
              <a:defRPr/>
            </a:pPr>
            <a:r>
              <a:rPr lang="ru-RU" sz="2200" kern="0" dirty="0">
                <a:latin typeface="Arial" panose="020B0604020202020204" pitchFamily="34" charset="0"/>
                <a:cs typeface="Arial" panose="020B0604020202020204" pitchFamily="34" charset="0"/>
              </a:rPr>
              <a:t>Типовые ошибки по программам: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03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193" y="267394"/>
            <a:ext cx="10515600" cy="1325563"/>
          </a:xfrm>
        </p:spPr>
        <p:txBody>
          <a:bodyPr/>
          <a:lstStyle/>
          <a:p>
            <a:r>
              <a:rPr lang="ru-RU" sz="3200" b="1" dirty="0">
                <a:latin typeface="+mn-lt"/>
                <a:cs typeface="Arial" panose="020B0604020202020204" pitchFamily="34" charset="0"/>
              </a:rPr>
              <a:t>Типовые ошибки по программе Участие в выставках и конференциях</a:t>
            </a:r>
          </a:p>
        </p:txBody>
      </p:sp>
      <p:pic>
        <p:nvPicPr>
          <p:cNvPr id="10242" name="Picture 2" descr="Z:\2_Grant_Process\6_MicroGrants\4 Заявки\Выставки и конференции\1.АРХИВ\Мкр-115_ТЕХНОАС-СК\1 Заявка\2.1 Фотография стенда ООО «ТЕХНОАС-СК»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4" r="82620" b="63666"/>
          <a:stretch/>
        </p:blipFill>
        <p:spPr bwMode="auto">
          <a:xfrm>
            <a:off x="1803402" y="1861158"/>
            <a:ext cx="1473199" cy="173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Z:\2_Grant_Process\6_MicroGrants\4 Заявки\Выставки и конференции\1.АРХИВ\Мкр-546_РеалСпикерЛаб\1 Заявка\Фотографии\IMG_4169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6" t="37635" r="36218" b="41707"/>
          <a:stretch/>
        </p:blipFill>
        <p:spPr bwMode="auto">
          <a:xfrm>
            <a:off x="3276600" y="1938944"/>
            <a:ext cx="2362200" cy="1662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564558" y="1334475"/>
            <a:ext cx="6248399" cy="265748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HelveticaNeueCyr-Heavy"/>
                <a:ea typeface="+mj-ea"/>
                <a:cs typeface="+mj-cs"/>
              </a:defRPr>
            </a:lvl1pPr>
          </a:lstStyle>
          <a:p>
            <a:r>
              <a:rPr lang="ru-RU" dirty="0">
                <a:latin typeface="+mn-lt"/>
              </a:rPr>
              <a:t>1</a:t>
            </a:r>
            <a:r>
              <a:rPr lang="ru-RU" kern="0" dirty="0">
                <a:latin typeface="+mn-lt"/>
                <a:ea typeface="+mn-ea"/>
                <a:cs typeface="Arial" panose="020B0604020202020204" pitchFamily="34" charset="0"/>
              </a:rPr>
              <a:t>. Фото </a:t>
            </a:r>
            <a:r>
              <a:rPr lang="ru-RU" b="1" kern="0" dirty="0">
                <a:solidFill>
                  <a:srgbClr val="C00000"/>
                </a:solidFill>
                <a:latin typeface="+mn-lt"/>
                <a:ea typeface="+mn-ea"/>
                <a:cs typeface="Arial" panose="020B0604020202020204" pitchFamily="34" charset="0"/>
              </a:rPr>
              <a:t>дополнены</a:t>
            </a:r>
            <a:r>
              <a:rPr lang="ru-RU" kern="0" dirty="0">
                <a:latin typeface="+mn-lt"/>
                <a:ea typeface="+mn-ea"/>
                <a:cs typeface="Arial" panose="020B0604020202020204" pitchFamily="34" charset="0"/>
              </a:rPr>
              <a:t> логотипом</a:t>
            </a:r>
            <a:r>
              <a:rPr lang="en-US" kern="0" dirty="0"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ru-RU" kern="0" dirty="0">
                <a:latin typeface="+mn-lt"/>
                <a:ea typeface="+mn-ea"/>
                <a:cs typeface="Arial" panose="020B0604020202020204" pitchFamily="34" charset="0"/>
              </a:rPr>
              <a:t>«Сколково»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en-US" kern="0" dirty="0">
              <a:latin typeface="+mn-lt"/>
              <a:ea typeface="+mn-ea"/>
              <a:cs typeface="Arial" panose="020B0604020202020204" pitchFamily="34" charset="0"/>
            </a:endParaRPr>
          </a:p>
          <a:p>
            <a:endParaRPr lang="en-US" kern="0" dirty="0">
              <a:latin typeface="+mn-lt"/>
              <a:ea typeface="+mn-ea"/>
              <a:cs typeface="Arial" panose="020B0604020202020204" pitchFamily="34" charset="0"/>
            </a:endParaRPr>
          </a:p>
          <a:p>
            <a:endParaRPr lang="ru-RU" kern="0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16101" y="4382852"/>
            <a:ext cx="849966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kern="0" dirty="0">
                <a:cs typeface="Arial" panose="020B0604020202020204" pitchFamily="34" charset="0"/>
              </a:rPr>
              <a:t>3. </a:t>
            </a:r>
            <a:r>
              <a:rPr lang="ru-RU" sz="2200" b="1" kern="0" dirty="0">
                <a:solidFill>
                  <a:srgbClr val="C00000"/>
                </a:solidFill>
                <a:cs typeface="Arial" panose="020B0604020202020204" pitchFamily="34" charset="0"/>
              </a:rPr>
              <a:t>Отсутствие</a:t>
            </a:r>
            <a:r>
              <a:rPr lang="ru-RU" sz="2200" kern="0" dirty="0">
                <a:cs typeface="Arial" panose="020B0604020202020204" pitchFamily="34" charset="0"/>
              </a:rPr>
              <a:t> логотипа «Сколково» на фото;</a:t>
            </a:r>
          </a:p>
          <a:p>
            <a:r>
              <a:rPr lang="ru-RU" sz="2200" kern="0" dirty="0">
                <a:cs typeface="Arial" panose="020B0604020202020204" pitchFamily="34" charset="0"/>
              </a:rPr>
              <a:t>4. Оплата расходов  на участие, проживание и перелет </a:t>
            </a:r>
            <a:r>
              <a:rPr lang="ru-RU" sz="2200" b="1" kern="0" dirty="0">
                <a:solidFill>
                  <a:srgbClr val="C00000"/>
                </a:solidFill>
                <a:cs typeface="Arial" panose="020B0604020202020204" pitchFamily="34" charset="0"/>
              </a:rPr>
              <a:t>за счет собственных средств сотрудников (а не Участника) </a:t>
            </a:r>
            <a:r>
              <a:rPr lang="ru-RU" sz="2200" kern="0" dirty="0">
                <a:cs typeface="Arial" panose="020B0604020202020204" pitchFamily="34" charset="0"/>
              </a:rPr>
              <a:t>с ориентировкой  на последующую компенсацию за счет микрогранта;</a:t>
            </a:r>
          </a:p>
          <a:p>
            <a:r>
              <a:rPr lang="ru-RU" sz="2200" kern="0" dirty="0">
                <a:cs typeface="Arial" panose="020B0604020202020204" pitchFamily="34" charset="0"/>
              </a:rPr>
              <a:t>5. </a:t>
            </a:r>
            <a:r>
              <a:rPr lang="ru-RU" sz="2200" b="1" kern="0" dirty="0">
                <a:solidFill>
                  <a:srgbClr val="C00000"/>
                </a:solidFill>
                <a:cs typeface="Arial" panose="020B0604020202020204" pitchFamily="34" charset="0"/>
              </a:rPr>
              <a:t>Отсутствие </a:t>
            </a:r>
            <a:r>
              <a:rPr lang="ru-RU" sz="2200" kern="0" dirty="0">
                <a:cs typeface="Arial" panose="020B0604020202020204" pitchFamily="34" charset="0"/>
              </a:rPr>
              <a:t>посадочных, билетов, счетов за отель и т.д.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60887" y="1645714"/>
            <a:ext cx="50193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0" dirty="0">
                <a:cs typeface="Arial" panose="020B0604020202020204" pitchFamily="34" charset="0"/>
              </a:rPr>
              <a:t>2. </a:t>
            </a:r>
            <a:r>
              <a:rPr lang="ru-RU" sz="2200" kern="0" dirty="0">
                <a:cs typeface="Arial" panose="020B0604020202020204" pitchFamily="34" charset="0"/>
              </a:rPr>
              <a:t>Фото </a:t>
            </a:r>
            <a:r>
              <a:rPr lang="ru-RU" sz="2200" b="1" kern="0" dirty="0">
                <a:solidFill>
                  <a:srgbClr val="C00000"/>
                </a:solidFill>
                <a:cs typeface="Arial" panose="020B0604020202020204" pitchFamily="34" charset="0"/>
              </a:rPr>
              <a:t>не относящиеся к конференции</a:t>
            </a:r>
          </a:p>
        </p:txBody>
      </p:sp>
      <p:pic>
        <p:nvPicPr>
          <p:cNvPr id="12" name="Рисунок 11" descr="Z:\2_Grant_Process\6_MicroGrants\4 Заявки\Выставки и конференции\1.АРХИВ\Мкр-546_РеалСпикерЛаб\1 Заявка\Фотографии\IMG_0747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887" y="2076600"/>
            <a:ext cx="2032001" cy="16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6" name="Picture 6" descr="Z:\2_Grant_Process\6_MicroGrants\4 Заявки\Выставки и конференции\Мкр-633_Трансновация\1 Заявка\заявка 25\2.фотоматериалы подтв участие в выставке  и логотипы сколково на стендах и през материалах\IMG-20151001-WA0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1" y="2349502"/>
            <a:ext cx="2451100" cy="201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100" y="2705706"/>
            <a:ext cx="16129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439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звание 1">
            <a:extLst>
              <a:ext uri="{FF2B5EF4-FFF2-40B4-BE49-F238E27FC236}">
                <a16:creationId xmlns:a16="http://schemas.microsoft.com/office/drawing/2014/main" id="{DB45089B-3C58-45DC-A57F-3B28B72A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342" y="109799"/>
            <a:ext cx="7486821" cy="859183"/>
          </a:xfrm>
        </p:spPr>
        <p:txBody>
          <a:bodyPr anchor="t"/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Коммуникация по Микрогрантам</a:t>
            </a: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5F4B5195-643F-4521-A7C0-0F8B9B731008}"/>
              </a:ext>
            </a:extLst>
          </p:cNvPr>
          <p:cNvSpPr txBox="1">
            <a:spLocks/>
          </p:cNvSpPr>
          <p:nvPr/>
        </p:nvSpPr>
        <p:spPr>
          <a:xfrm>
            <a:off x="1140554" y="1104901"/>
            <a:ext cx="9870346" cy="18859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 всем вопросам и предложениям пишите на </a:t>
            </a:r>
            <a:r>
              <a:rPr lang="en-US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ru-RU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US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funds@sk.ru</a:t>
            </a:r>
            <a:endParaRPr lang="ru-RU" sz="24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Ответы будут предоставляться в течение 2-3 рабочих дней</a:t>
            </a:r>
          </a:p>
          <a:p>
            <a:pPr algn="just">
              <a:spcBef>
                <a:spcPts val="1200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 телефону вопросы не принимаются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A59C30-11CB-416D-B56B-76F57274A36E}"/>
              </a:ext>
            </a:extLst>
          </p:cNvPr>
          <p:cNvSpPr/>
          <p:nvPr/>
        </p:nvSpPr>
        <p:spPr>
          <a:xfrm>
            <a:off x="1412874" y="3217976"/>
            <a:ext cx="9870346" cy="2162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Clr>
                <a:srgbClr val="C8FE4E"/>
              </a:buCl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 итогам работы направления микрогрантового финансирования вносятся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корректировки в нормативные документы и приказы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14000"/>
              </a:lnSpc>
              <a:buClr>
                <a:srgbClr val="C8FE4E"/>
              </a:buClr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  <a:buClr>
                <a:srgbClr val="C8FE4E"/>
              </a:buCl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Следите за информацией на сайте </a:t>
            </a:r>
            <a:r>
              <a:rPr lang="en-US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https://sk.ru/grant-financial-support/microgrants/</a:t>
            </a:r>
            <a:r>
              <a:rPr lang="ru-RU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разделе «Микрогранты»</a:t>
            </a:r>
          </a:p>
        </p:txBody>
      </p:sp>
    </p:spTree>
    <p:extLst>
      <p:ext uri="{BB962C8B-B14F-4D97-AF65-F5344CB8AC3E}">
        <p14:creationId xmlns:p14="http://schemas.microsoft.com/office/powerpoint/2010/main" val="4003465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100161</TotalTime>
  <Words>2144</Words>
  <Application>Microsoft Office PowerPoint</Application>
  <PresentationFormat>Широкоэкранный</PresentationFormat>
  <Paragraphs>259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HelveticaNeueCyr-Heavy</vt:lpstr>
      <vt:lpstr>Manrope</vt:lpstr>
      <vt:lpstr>Wingdings</vt:lpstr>
      <vt:lpstr>Тема Office</vt:lpstr>
      <vt:lpstr>Микрогранты</vt:lpstr>
      <vt:lpstr>Микрогрантовые программы Фонда </vt:lpstr>
      <vt:lpstr>Изменения в условия выдачи Микрогрантов </vt:lpstr>
      <vt:lpstr>Основные параметры микрогрантов </vt:lpstr>
      <vt:lpstr>Новые обязательный документ</vt:lpstr>
      <vt:lpstr>Общие ограничения </vt:lpstr>
      <vt:lpstr>По годам получения статуса участника </vt:lpstr>
      <vt:lpstr>Презентация PowerPoint</vt:lpstr>
      <vt:lpstr>Программа №2   Прототипирование</vt:lpstr>
      <vt:lpstr>Программа №3 Испытания </vt:lpstr>
      <vt:lpstr>Программа № 4  Участие в выставках и конференциях</vt:lpstr>
      <vt:lpstr>Презентация PowerPoint</vt:lpstr>
      <vt:lpstr>Программа №6   Маркетинговые сервисы для Участников</vt:lpstr>
      <vt:lpstr>Программа №7   Покупка лицензий ПО</vt:lpstr>
      <vt:lpstr>Процесс получения микрогранта</vt:lpstr>
      <vt:lpstr>Результаты </vt:lpstr>
      <vt:lpstr>Презентация PowerPoint</vt:lpstr>
      <vt:lpstr>Типовые ошибки по программе Участие в выставках и конференциях</vt:lpstr>
      <vt:lpstr>Коммуникация по Микрогрантам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Oyatieva Veronika</dc:creator>
  <cp:lastModifiedBy>Oyatieva Veronika</cp:lastModifiedBy>
  <cp:revision>86</cp:revision>
  <cp:lastPrinted>2024-10-31T08:26:04Z</cp:lastPrinted>
  <dcterms:created xsi:type="dcterms:W3CDTF">2022-04-20T14:14:47Z</dcterms:created>
  <dcterms:modified xsi:type="dcterms:W3CDTF">2024-12-11T14:59:34Z</dcterms:modified>
</cp:coreProperties>
</file>