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</p:sldMasterIdLst>
  <p:notesMasterIdLst>
    <p:notesMasterId r:id="rId29"/>
  </p:notesMasterIdLst>
  <p:sldIdLst>
    <p:sldId id="264" r:id="rId15"/>
    <p:sldId id="256" r:id="rId16"/>
    <p:sldId id="258" r:id="rId17"/>
    <p:sldId id="259" r:id="rId18"/>
    <p:sldId id="260" r:id="rId19"/>
    <p:sldId id="261" r:id="rId20"/>
    <p:sldId id="265" r:id="rId21"/>
    <p:sldId id="267" r:id="rId22"/>
    <p:sldId id="268" r:id="rId23"/>
    <p:sldId id="269" r:id="rId24"/>
    <p:sldId id="270" r:id="rId25"/>
    <p:sldId id="2147375404" r:id="rId26"/>
    <p:sldId id="262" r:id="rId27"/>
    <p:sldId id="263" r:id="rId28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5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F1AD1-0C82-463E-8FDA-849F52393D46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D20E9-FA41-4C65-9B04-AC785DE6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0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D20E9-FA41-4C65-9B04-AC785DE60BB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31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FC28FD4-9CCB-4915-83EB-584450EF51C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8B68AE3-F483-44C2-AA41-55727E012AB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E3688E1-1167-4F03-BC3E-EC6AE3EDA9C1}" type="slidenum">
              <a:t>‹#›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C3D389-8EFC-4514-8FCF-67F418F194C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62A4A2F-792F-4AD4-B2E5-2EFD805A49B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9199410-EA4B-4DE0-B2D6-FFE91273865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AB98067-42DE-41E6-90BB-F61A0457D1C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9778B3E-96DE-4BC2-8460-D3E1182052B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EE18D05-A6C2-4660-B695-79D0DE0B71B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26358C-7081-4B96-B108-3ED5FC2FA6D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46C2B29-C1D6-4E83-9E31-9E510ADF994C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A0D9BB-90DA-4140-80B4-B067B9EF4D4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70FBC90-3F8D-4AA7-9DC4-CCF15626799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D4B849D-97A1-4B31-9392-1BFD4A0CC6A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5E3227D-AA98-4579-987D-DED010BC830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5746AC2-94FC-467D-A57F-A2F8137AB2A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29FF41E-CBDA-48C3-9531-A7B9E88B24C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686592B-5C30-4CC7-9565-8960B0A80AC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7B022A4-31A7-47A3-87C7-7EB90F378B7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8EE16DF-178A-44A7-9418-F2268F83E92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55F0691-D8A3-4C13-A9AB-02C3691E85A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403772B-E473-4DA6-B8EC-F273DF0F793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D4F3752-B030-4680-ABD3-E2977226AA5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69040CB-D160-4CFD-ABA9-1B2FB546D0D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4E7DDEA-34AA-493D-9BD7-4D88737B158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054365E-7EA1-4441-826F-BF94CFE619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188F442-6879-4B0E-88CD-297BB4E3DDE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0C22576-F98A-4ACA-8425-B527A9D696D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7173253-B336-452C-B6D1-E731B6642BB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0189617-F1E6-4F5D-B9F2-A8CF4742D3F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878DA05-8B8B-4461-8560-160DE954073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ACD1D0C-6766-4FBA-ABD4-EA0C1893A53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F9C81B8-5A40-4369-90AA-37B5B4109EA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D9BF509-C860-45F6-9B31-D907F6BB69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572B6C7-F221-4341-B75F-766AD15872F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DD4613B-3C5E-4826-89FE-505C10B7353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11331CF-03E4-4115-8C4F-6764B2E790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C5E91A3-BDF1-4149-B12A-C4F7DC50AC1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F297864-33CC-49E7-B117-63FF5CE3684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03C6D16-1B28-4588-AD89-28324C43D8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17C8929-17C2-4C9C-BCE8-02C373BD36E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FBDA669-E3C0-4F00-9696-A25B1187A5D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85FE9E8-C6FF-40DC-9E7E-9EAA32E4862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271950-7A35-4D08-B151-5DDFCE788F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2BA5919-D387-4CE3-B086-97EE3504456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98A8617-A531-45B5-BDB2-64248DE111F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3FAF01A-F739-4285-A3F6-4C1D896F1F7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E11A639-6756-46AB-8792-962833D223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F5B879C7-7A0A-4F9E-85C7-A75A35BD8EE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C4D6CF61-CDAD-417C-896F-42CC144B049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4E12185D-D5F7-4D93-A2C6-1E3B8B9D28C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C8AB78EB-4EBC-47FA-A5A3-0773F8DF663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30015C6-B151-4760-93F9-253C7871738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E2279514-B18C-4061-9EF1-0D8D7CE83E5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8368882E-D66C-4B87-80AE-BB97658F095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291C9E-F61E-4FBA-9084-131384A942B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74357288-51A9-4D33-8FAE-AD012ED83F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EC8C4E3B-1352-47AF-B399-4FB0B1A9E27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396D661C-89A2-49A7-8805-7580DC39BB0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AA3C890A-F16D-4870-876F-23BF0B6F92D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8A31789A-4CE0-4E94-BC9B-81847AEA3AB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C0569918-D966-47DE-88F4-19DD378B8F1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4D31D714-C8CB-47EA-9CDE-C26AAADB7E7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3CB77C86-C35F-43E7-971E-3EFC0E97D11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867624EC-7209-4842-B75F-E1D344F1ADD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787F0723-8C54-4FE8-8734-FCBD3214071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7A72E2DD-5B7F-46D9-AC33-6F7371E7707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4664F2EA-4228-4CCB-A60F-0413F867D69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4E68109F-4B49-4B34-A0C5-DF73394A3DC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E0DE77CA-4153-4E60-B2A6-9362EDF75B9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DC8D9F23-4E35-4BBB-A068-3DFE7412289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5DD363B-BE1D-4B0E-B2DC-379F023ABCB0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1CCF5C7B-CA8B-4837-8A71-48268B5453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314D7BB-5835-4F25-8717-FA1BEE5BED6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DAC24B9-900B-4AE7-A446-F86A53D0457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660A155A-B1F7-440C-B632-89F91ECAE6C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83B4156B-1B79-4136-A9EC-21142A00497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6C067035-EFF7-4FC9-A7A9-F7972E2B06F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A8B5A57-533F-45D7-BC0B-2E3BDF8B38C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2BBA2A4D-EBFE-47BF-8A74-43E0C658F2C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FE50BF79-AC3C-4350-9537-879A06B01C0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226936B-0F4C-4DE0-8E88-B84665F8276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3242B89A-87E2-44DE-809F-A4D31676244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F804FC1B-8F32-49D1-A36E-0EA0737A07E7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A48EE5C2-090C-4C8C-B288-A4EC479D486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D049119-82E7-4503-BB82-D92044ECC90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01FC568-2FC1-4092-ABA3-BE43986955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10B5B45C-490B-46BB-938B-55F1C33FECA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47214D98-8F7F-473F-A617-E63C68F394D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4DB91126-4556-49D4-A80E-ABF71C07D07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36EF90A3-9613-40C4-8A2C-7E5C0D88F23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DB59312-8B60-4785-B527-612D18F9CD5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170C6A8F-BFDE-4199-9022-28AE7AC56B5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C8A1C62-663A-47E4-9CF3-D788D8896C8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0623FEC-9921-4096-A032-631239E0DF97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181D49C7-28C3-406A-BBA2-4A7FCF7E794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BF7F3E1-E39F-4C69-A0E1-17A9A9B6B6B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7E3B223-2E8A-4F65-89B2-177774CAEE6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1C6A1B69-2DBF-4943-94F6-C3D7D38BBB9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466047A-EA75-4DF8-80EB-24A67560394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6CCC6A5-D451-4785-834F-F88A11958B1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2CDFF03-3266-4818-BC4D-9BF50C0DB6A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DF95D44F-25D1-42D9-BFD8-C2A0008CC1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6D35DEC-BCF7-45A8-AAD8-024FF32A6E2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37780FB-6F04-44A8-9F4E-1C74FD1F03A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0475253-331A-45BF-AFE2-351FF283FA7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625BBD9-280A-4B34-9887-A10EA58FC53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1D6EAB3-A47C-4F21-91E3-3D097596A497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5ED2AADD-9BBE-4EF6-9F11-6752581CDCD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83365141-3624-4A39-B657-AD8AE6CF75E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9C1BAEFF-66BA-48A6-911C-0C32E7FB6F6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30582F7C-4241-4882-BB4D-6EA1CFF5507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1D1B6384-AA1B-4328-A54A-5E04DEF720F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2A211844-3636-49A6-8C2E-3673B9C787A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BB50EA8-96F6-4D46-81F3-CA8F0E1536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B58E7BA9-04A1-44D6-8FD0-C00B8219107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1CCEB305-9161-4F6A-AA57-08514D139F6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6BFA355A-7D40-4A16-A905-DA005FF5B33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9DB4929F-9CDD-4B96-83A7-CF0E47A62877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C1CD0D3-1082-4344-A146-B47FB14663F4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4884BD2D-3B03-45F4-AB80-B00B8036A23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C62B612F-DE62-4B01-B6DB-92AE834CF8A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E116D2D1-43F7-497A-BAF8-F8A7A96224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4CC5BD0-B3C9-4C0E-99AD-EB86928B0D8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D04BB315-F4D1-404A-80DD-CCBCCF1C054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EBCEB60-C1A8-4DCF-A1C1-BFCFB7B71B3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8F7C569F-54D8-4546-AFB0-0FC7E221B5D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91BFFC74-381F-4B10-B8C7-C6743754C64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F6220EAA-8E5F-428C-8674-39578A034B4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0B15339D-3266-481F-A328-07C6623247D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6D3B9F6-853A-46C6-BA14-3E725D2D761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3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2B5C87D8-88A1-466B-8D2E-681163CF8EE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AB29FF2B-2F37-4B06-B59F-72EFCC1BA6F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3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605DEF8F-30FA-4AAD-9653-DB2AA744C00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911862E9-C1BC-4C9B-9F30-520FE888438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DBA671F9-031C-4B7B-9C66-639F898C5E1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09C145A0-9D61-4771-9069-5ED674390FF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PlaceHolder 1"/>
          <p:cNvSpPr>
            <a:spLocks noGrp="1"/>
          </p:cNvSpPr>
          <p:nvPr>
            <p:ph type="subTitle"/>
          </p:nvPr>
        </p:nvSpPr>
        <p:spPr>
          <a:xfrm>
            <a:off x="1184400" y="341640"/>
            <a:ext cx="10036800" cy="33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F1B5A849-7394-4C39-BB27-86E9851EB31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3C9ACC15-BD3B-459E-8899-6E00A30E89A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806CE9A8-7E77-429E-8C38-629C7536517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8F8C7095-B7CB-4E85-8CD7-5FB9110C586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F0287443-FA27-4F10-9613-6727E2C8920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22BF6ED5-DEEF-4D9C-A084-3EDC52E113D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7DF1B6DF-ED23-49D0-8A3D-5DFCAB5B91E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781F48-9392-4F3E-BA4E-C6728CBF51F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44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1F9787-6D8A-4E21-B831-E60A6703BF5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0659C3-DCEF-4908-8C69-53F14457C4F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E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6"/>
          <p:cNvPicPr/>
          <p:nvPr/>
        </p:nvPicPr>
        <p:blipFill>
          <a:blip r:embed="rId14"/>
          <a:stretch/>
        </p:blipFill>
        <p:spPr>
          <a:xfrm>
            <a:off x="561960" y="542880"/>
            <a:ext cx="1314000" cy="95040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49280" y="1891440"/>
            <a:ext cx="5154120" cy="1244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5013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343B3C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49280" y="3380400"/>
            <a:ext cx="5154480" cy="1457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ts val="2200"/>
              </a:lnSpc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343B3C"/>
                </a:solidFill>
                <a:latin typeface="Calibri"/>
              </a:rPr>
              <a:t>Образец текста</a:t>
            </a:r>
            <a:endParaRPr lang="ru-RU" sz="1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640" y="4965840"/>
            <a:ext cx="3443760" cy="642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ts val="1500"/>
              </a:lnSpc>
              <a:buNone/>
              <a:tabLst>
                <a:tab pos="0" algn="l"/>
              </a:tabLst>
            </a:pPr>
            <a:r>
              <a:rPr lang="ru-RU" sz="1000" b="0" strike="noStrike" spc="-1">
                <a:solidFill>
                  <a:srgbClr val="343B3C"/>
                </a:solidFill>
                <a:latin typeface="Calibri"/>
              </a:rPr>
              <a:t>Образец текста</a:t>
            </a:r>
            <a:endParaRPr lang="ru-RU" sz="1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095880" y="0"/>
            <a:ext cx="6095520" cy="6271920"/>
          </a:xfrm>
          <a:prstGeom prst="rect">
            <a:avLst/>
          </a:prstGeom>
          <a:solidFill>
            <a:schemeClr val="lt1">
              <a:lumMod val="50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dt" idx="10"/>
          </p:nvPr>
        </p:nvSpPr>
        <p:spPr>
          <a:xfrm>
            <a:off x="498600" y="6035760"/>
            <a:ext cx="191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900" b="0" strike="noStrike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900" b="0" strike="noStrike" spc="-1">
                <a:solidFill>
                  <a:schemeClr val="dk1"/>
                </a:solidFill>
                <a:latin typeface="Calibri"/>
              </a:rPr>
              <a:t>&lt;дата/время&gt;</a:t>
            </a:r>
            <a:endParaRPr lang="ru-RU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Прямая соединительная линия 2"/>
          <p:cNvCxnSpPr/>
          <p:nvPr/>
        </p:nvCxnSpPr>
        <p:spPr>
          <a:xfrm>
            <a:off x="774360" y="0"/>
            <a:ext cx="360" cy="6858360"/>
          </a:xfrm>
          <a:prstGeom prst="straightConnector1">
            <a:avLst/>
          </a:prstGeom>
          <a:ln>
            <a:solidFill>
              <a:srgbClr val="4D5759">
                <a:alpha val="60000"/>
              </a:srgbClr>
            </a:solidFill>
          </a:ln>
        </p:spPr>
      </p:cxnSp>
      <p:pic>
        <p:nvPicPr>
          <p:cNvPr id="165" name="Рисунок 7"/>
          <p:cNvPicPr/>
          <p:nvPr/>
        </p:nvPicPr>
        <p:blipFill>
          <a:blip r:embed="rId14"/>
          <a:stretch/>
        </p:blipFill>
        <p:spPr>
          <a:xfrm>
            <a:off x="155520" y="484200"/>
            <a:ext cx="472680" cy="472680"/>
          </a:xfrm>
          <a:prstGeom prst="rect">
            <a:avLst/>
          </a:prstGeom>
          <a:ln w="0">
            <a:noFill/>
          </a:ln>
        </p:spPr>
      </p:pic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184400" y="341640"/>
            <a:ext cx="1003680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3200" b="0" strike="noStrike" spc="-1">
                <a:solidFill>
                  <a:srgbClr val="343B3C"/>
                </a:solidFill>
                <a:latin typeface="Calibri Light"/>
              </a:rPr>
              <a:t>Образец заголовка</a:t>
            </a: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ftr" idx="11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700" b="0" strike="noStrike" cap="all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700" b="0" strike="noStrike" cap="all" spc="-1">
                <a:solidFill>
                  <a:schemeClr val="dk1"/>
                </a:solidFill>
                <a:latin typeface="Calibri"/>
              </a:rPr>
              <a:t>&lt;нижний колонтитул&gt;</a:t>
            </a:r>
            <a:endParaRPr lang="ru-RU" sz="7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12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2AA7A813-40A2-44F0-AFED-65070744C0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24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24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1F08A4-8ADB-482A-94C4-E66BE8297C0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287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5AB611F-7EEC-4EC7-B94C-653781AEBBF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7" name="PlaceHolder 4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PlaceHolder 5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329" name="PlaceHolder 6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CFA2A3-A510-4520-AACF-ACD2D018070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6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71" name="PlaceHolder 6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2" name="PlaceHolder 7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373" name="PlaceHolder 8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338ED8-BAFF-4BE7-BBAA-C7309C4C323E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413" name="PlaceHolder 4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C7F373-0980-4C7A-A1C4-0177C251A07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452" name="PlaceHolder 3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C4A771-E117-4E00-8384-6F8ED1331ED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9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492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3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494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2F18CC-9F99-4F07-A947-498822695999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3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53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34" name="PlaceHolder 4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5" name="PlaceHolder 5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536" name="PlaceHolder 6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225AF7-FBFF-429F-9707-3D9DC8957BEF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promote.budget.gov.ru/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Рисунок 6"/>
          <p:cNvPicPr/>
          <p:nvPr/>
        </p:nvPicPr>
        <p:blipFill>
          <a:blip r:embed="rId2"/>
          <a:srcRect l="1114" r="407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574" name="Прямоугольник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B8B8B8">
                  <a:alpha val="0"/>
                </a:srgbClr>
              </a:gs>
              <a:gs pos="50000">
                <a:srgbClr val="D2D2D2">
                  <a:alpha val="35000"/>
                </a:srgbClr>
              </a:gs>
              <a:gs pos="100000">
                <a:srgbClr val="E9E9E9">
                  <a:alpha val="45000"/>
                </a:srgbClr>
              </a:gs>
            </a:gsLst>
            <a:lin ang="10800000"/>
          </a:gra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372960" y="436320"/>
            <a:ext cx="9354600" cy="1244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000" b="1" strike="noStrike" spc="-1" dirty="0" err="1">
                <a:solidFill>
                  <a:srgbClr val="566062"/>
                </a:solidFill>
                <a:latin typeface="Manrope Semibold"/>
              </a:rPr>
              <a:t>Микрогрантовые</a:t>
            </a:r>
            <a:r>
              <a:rPr lang="ru-RU" sz="4000" b="1" strike="noStrike" spc="-1" dirty="0">
                <a:solidFill>
                  <a:srgbClr val="566062"/>
                </a:solidFill>
                <a:latin typeface="Manrope Semibold"/>
              </a:rPr>
              <a:t> меры поддержки</a:t>
            </a:r>
            <a:endParaRPr lang="ru-RU" sz="40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576" name="Рисунок 8"/>
          <p:cNvPicPr/>
          <p:nvPr/>
        </p:nvPicPr>
        <p:blipFill>
          <a:blip r:embed="rId3"/>
          <a:stretch/>
        </p:blipFill>
        <p:spPr>
          <a:xfrm>
            <a:off x="487080" y="5782320"/>
            <a:ext cx="2397960" cy="6710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861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Рисунок 6"/>
          <p:cNvPicPr/>
          <p:nvPr/>
        </p:nvPicPr>
        <p:blipFill>
          <a:blip r:embed="rId2"/>
          <a:srcRect l="1114" r="407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574" name="Прямоугольник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B8B8B8">
                  <a:alpha val="0"/>
                </a:srgbClr>
              </a:gs>
              <a:gs pos="50000">
                <a:srgbClr val="D2D2D2">
                  <a:alpha val="35000"/>
                </a:srgbClr>
              </a:gs>
              <a:gs pos="100000">
                <a:srgbClr val="E9E9E9">
                  <a:alpha val="45000"/>
                </a:srgbClr>
              </a:gs>
            </a:gsLst>
            <a:lin ang="10800000"/>
          </a:gra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372960" y="436320"/>
            <a:ext cx="9354600" cy="1244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000" b="1" strike="noStrike" spc="-1" dirty="0" err="1">
                <a:solidFill>
                  <a:srgbClr val="566062"/>
                </a:solidFill>
                <a:latin typeface="Manrope Semibold"/>
              </a:rPr>
              <a:t>Микрогранты</a:t>
            </a:r>
            <a:r>
              <a:rPr lang="ru-RU" sz="4000" b="1" strike="noStrike" spc="-1" dirty="0">
                <a:solidFill>
                  <a:srgbClr val="566062"/>
                </a:solidFill>
                <a:latin typeface="Manrope Semibold"/>
              </a:rPr>
              <a:t> на авансирование работ по защите РИД</a:t>
            </a:r>
            <a:endParaRPr lang="ru-RU" sz="40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576" name="Рисунок 8"/>
          <p:cNvPicPr/>
          <p:nvPr/>
        </p:nvPicPr>
        <p:blipFill>
          <a:blip r:embed="rId3"/>
          <a:stretch/>
        </p:blipFill>
        <p:spPr>
          <a:xfrm>
            <a:off x="487080" y="5782320"/>
            <a:ext cx="2397960" cy="671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sldNum" idx="39"/>
          </p:nvPr>
        </p:nvSpPr>
        <p:spPr>
          <a:xfrm>
            <a:off x="168411" y="3259006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A9B4BC28-949D-4D6F-8ADD-E559C99581AD}" type="slidenum">
              <a:rPr lang="ru-RU" sz="1200" b="0" strike="noStrike" spc="-1">
                <a:solidFill>
                  <a:schemeClr val="dk1"/>
                </a:solidFill>
                <a:latin typeface="Manrope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4" name="Заголовок 1"/>
          <p:cNvSpPr/>
          <p:nvPr/>
        </p:nvSpPr>
        <p:spPr>
          <a:xfrm>
            <a:off x="1165611" y="353806"/>
            <a:ext cx="1049580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0" strike="noStrike" spc="-1">
                <a:solidFill>
                  <a:srgbClr val="343B3C"/>
                </a:solidFill>
                <a:latin typeface="Manrope Semibold"/>
              </a:rPr>
              <a:t>Ключевые параметры программы предоставления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ru-RU" sz="2800" b="0" strike="noStrike" spc="-1">
                <a:solidFill>
                  <a:srgbClr val="343B3C"/>
                </a:solidFill>
                <a:latin typeface="Manrope Semibold"/>
              </a:rPr>
              <a:t>микрогрантов на авансирование работ по защите РИД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85" name="Таблица 6"/>
          <p:cNvGraphicFramePr/>
          <p:nvPr>
            <p:extLst>
              <p:ext uri="{D42A27DB-BD31-4B8C-83A1-F6EECF244321}">
                <p14:modId xmlns:p14="http://schemas.microsoft.com/office/powerpoint/2010/main" val="3754643694"/>
              </p:ext>
            </p:extLst>
          </p:nvPr>
        </p:nvGraphicFramePr>
        <p:xfrm>
          <a:off x="1115507" y="1399483"/>
          <a:ext cx="10436040" cy="3798960"/>
        </p:xfrm>
        <a:graphic>
          <a:graphicData uri="http://schemas.openxmlformats.org/drawingml/2006/table">
            <a:tbl>
              <a:tblPr/>
              <a:tblGrid>
                <a:gridCol w="260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12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566062"/>
                          </a:solidFill>
                          <a:latin typeface="Manrope Medium"/>
                        </a:rPr>
                        <a:t>Категория грантополучателей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участник проекта «Сколково»</a:t>
                      </a: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2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566062"/>
                          </a:solidFill>
                          <a:latin typeface="Manrope Medium"/>
                        </a:rPr>
                        <a:t>Результат предоставления гранта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 Результатом предоставления </a:t>
                      </a:r>
                      <a:r>
                        <a:rPr lang="ru-RU" sz="1400" b="0" strike="noStrike" spc="-1" dirty="0" err="1">
                          <a:solidFill>
                            <a:srgbClr val="566062"/>
                          </a:solidFill>
                          <a:latin typeface="Manrope"/>
                        </a:rPr>
                        <a:t>микрогранта</a:t>
                      </a: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 является количество поданных от имени получателя </a:t>
                      </a:r>
                      <a:r>
                        <a:rPr lang="ru-RU" sz="1400" b="0" strike="noStrike" spc="-1" dirty="0" err="1">
                          <a:solidFill>
                            <a:srgbClr val="566062"/>
                          </a:solidFill>
                          <a:latin typeface="Manrope"/>
                        </a:rPr>
                        <a:t>микрогранта</a:t>
                      </a: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 заявок на получение российских и (или) международных патентов</a:t>
                      </a:r>
                      <a:r>
                        <a:rPr lang="en-US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.</a:t>
                      </a:r>
                      <a:endParaRPr lang="ru-RU" sz="1400" b="0" strike="noStrike" spc="-1" dirty="0">
                        <a:solidFill>
                          <a:srgbClr val="566062"/>
                        </a:solidFill>
                        <a:latin typeface="Manrope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566062"/>
                        </a:solidFill>
                        <a:latin typeface="Manrope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Срок достижения результата 31.12.2026, если иное не установлено объявлении об отборе.</a:t>
                      </a:r>
                      <a:endParaRPr lang="en-US" sz="1400" b="0" strike="noStrike" spc="-1" dirty="0">
                        <a:solidFill>
                          <a:srgbClr val="566062"/>
                        </a:solidFill>
                        <a:latin typeface="Manrope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9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566062"/>
                          </a:solidFill>
                          <a:latin typeface="Manrope Medium"/>
                        </a:rPr>
                        <a:t>Требования к расходам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расходы по договору на патентование и (или) выполнение работ (оказание услуг) по защите результатов интеллектуальной деятельности с ООО «Центр интеллектуальной собственности «Сколково» (далее – Центр), </a:t>
                      </a:r>
                      <a:r>
                        <a:rPr lang="ru-RU" sz="1400" b="1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заключенному не ранее 6 месяцев до даты подачи заявки </a:t>
                      </a: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на участие в </a:t>
                      </a:r>
                      <a:r>
                        <a:rPr lang="ru-RU" sz="1400" b="0" strike="noStrike" spc="-1" dirty="0" err="1">
                          <a:solidFill>
                            <a:srgbClr val="566062"/>
                          </a:solidFill>
                          <a:latin typeface="Manrope"/>
                        </a:rPr>
                        <a:t>отборе,</a:t>
                      </a:r>
                      <a:r>
                        <a:rPr lang="ru-RU" sz="1400" b="1" strike="noStrike" spc="-1" dirty="0" err="1">
                          <a:solidFill>
                            <a:srgbClr val="566062"/>
                          </a:solidFill>
                          <a:latin typeface="Manrope"/>
                        </a:rPr>
                        <a:t>по</a:t>
                      </a:r>
                      <a:r>
                        <a:rPr lang="ru-RU" sz="1400" b="1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 которому не произведена оплата</a:t>
                      </a: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;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расходы, связанные с оказание услуг Центром </a:t>
                      </a:r>
                      <a:r>
                        <a:rPr lang="ru-RU" sz="1400" b="1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только по одному договору </a:t>
                      </a: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на оказание услуг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2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 Medium"/>
                        </a:rPr>
                        <a:t>Размер гранта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566062"/>
                          </a:solidFill>
                          <a:latin typeface="Manrope"/>
                        </a:rPr>
                        <a:t>от 180 тыс. рублей до 1,5 млн рублей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6" name="PlaceHolder 2"/>
          <p:cNvSpPr>
            <a:spLocks noGrp="1"/>
          </p:cNvSpPr>
          <p:nvPr>
            <p:ph type="ftr" idx="40"/>
          </p:nvPr>
        </p:nvSpPr>
        <p:spPr>
          <a:xfrm rot="16200000">
            <a:off x="-834549" y="5111566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 dirty="0" err="1">
                <a:solidFill>
                  <a:srgbClr val="566062"/>
                </a:solidFill>
                <a:latin typeface="Manrope"/>
              </a:rPr>
              <a:t>Микрогранты</a:t>
            </a:r>
            <a:r>
              <a:rPr lang="ru-RU" sz="800" b="0" strike="noStrike" cap="all" spc="-1" dirty="0">
                <a:solidFill>
                  <a:srgbClr val="566062"/>
                </a:solidFill>
                <a:latin typeface="Manrope"/>
              </a:rPr>
              <a:t> на авансирование</a:t>
            </a:r>
            <a:endParaRPr lang="ru-RU" sz="800" b="0" strike="noStrike" spc="-1" dirty="0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 dirty="0">
                <a:solidFill>
                  <a:srgbClr val="566062"/>
                </a:solidFill>
                <a:latin typeface="Manrope"/>
              </a:rPr>
              <a:t>работ по защите РИД</a:t>
            </a:r>
            <a:endParaRPr lang="ru-RU" sz="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PlaceHolder 1"/>
          <p:cNvSpPr>
            <a:spLocks noGrp="1"/>
          </p:cNvSpPr>
          <p:nvPr>
            <p:ph type="sldNum" idx="41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C171E84-ABDE-4A4D-8C5D-26E6AEEA0534}" type="slidenum">
              <a:rPr lang="ru-RU" sz="1400" b="0" strike="noStrike" spc="-1">
                <a:solidFill>
                  <a:schemeClr val="dk1"/>
                </a:solidFill>
                <a:latin typeface="Manrope"/>
              </a:rPr>
              <a:t>4</a:t>
            </a:fld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8" name="PlaceHolder 2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49580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3200" b="0" strike="noStrike" spc="-1">
                <a:solidFill>
                  <a:srgbClr val="343B3C"/>
                </a:solidFill>
                <a:latin typeface="Manrope Semibold"/>
              </a:rPr>
              <a:t>Нормативное правовое регулирование</a:t>
            </a: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9" name="Прямоугольник: скругленные углы 3"/>
          <p:cNvSpPr/>
          <p:nvPr/>
        </p:nvSpPr>
        <p:spPr>
          <a:xfrm>
            <a:off x="1184400" y="1228680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0" name="Текст 27"/>
          <p:cNvSpPr/>
          <p:nvPr/>
        </p:nvSpPr>
        <p:spPr>
          <a:xfrm>
            <a:off x="1859040" y="134028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Правила</a:t>
            </a:r>
            <a:r>
              <a:rPr lang="ru-RU" sz="1600" b="1" strike="noStrike" spc="-1">
                <a:solidFill>
                  <a:srgbClr val="566062"/>
                </a:solidFill>
                <a:latin typeface="Manrope Medium"/>
                <a:ea typeface="Manrope"/>
              </a:rPr>
              <a:t> </a:t>
            </a: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отбора грантополучателей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1" name="Текст 27"/>
          <p:cNvSpPr/>
          <p:nvPr/>
        </p:nvSpPr>
        <p:spPr>
          <a:xfrm>
            <a:off x="6889320" y="142884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Постановление Правительства РФ 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от 25.10.2023 № 1781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2" name="Прямоугольник: скругленные углы 3"/>
          <p:cNvSpPr/>
          <p:nvPr/>
        </p:nvSpPr>
        <p:spPr>
          <a:xfrm>
            <a:off x="1184400" y="2119680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3" name="Текст 27"/>
          <p:cNvSpPr/>
          <p:nvPr/>
        </p:nvSpPr>
        <p:spPr>
          <a:xfrm>
            <a:off x="1859040" y="224388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Казначейское сопровождение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4" name="Текст 27"/>
          <p:cNvSpPr/>
          <p:nvPr/>
        </p:nvSpPr>
        <p:spPr>
          <a:xfrm>
            <a:off x="6889320" y="231984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Федеральный закон от 30.11.2024 № 419-ФЗ</a:t>
            </a:r>
            <a:br>
              <a:rPr sz="1600"/>
            </a:b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Приказ Минфина России от 17.12.2021 № 214н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5" name="Прямоугольник: скругленные углы 3"/>
          <p:cNvSpPr/>
          <p:nvPr/>
        </p:nvSpPr>
        <p:spPr>
          <a:xfrm>
            <a:off x="1184400" y="3024000"/>
            <a:ext cx="10258200" cy="143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6" name="Текст 27"/>
          <p:cNvSpPr/>
          <p:nvPr/>
        </p:nvSpPr>
        <p:spPr>
          <a:xfrm>
            <a:off x="1859040" y="374904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Правила предоставления грантов</a:t>
            </a:r>
            <a:r>
              <a:rPr lang="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 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"/>
                <a:ea typeface="Manrope"/>
              </a:rPr>
              <a:t>(достижение результата предоставления гранта;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"/>
                <a:ea typeface="Manrope"/>
              </a:rPr>
              <a:t>заключение соглашений по Типовой форме Минфина России;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"/>
                <a:ea typeface="Manrope"/>
              </a:rPr>
              <a:t>ежеквартальная отчетность о расходах и достижении результата</a:t>
            </a:r>
            <a:r>
              <a:rPr lang="ru-RU" sz="1400" b="0" strike="noStrike" spc="-1">
                <a:solidFill>
                  <a:srgbClr val="343B3C"/>
                </a:solidFill>
                <a:latin typeface="Manrope"/>
                <a:ea typeface="Manrope"/>
              </a:rPr>
              <a:t>)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7" name="Прямоугольник 39"/>
          <p:cNvSpPr/>
          <p:nvPr/>
        </p:nvSpPr>
        <p:spPr>
          <a:xfrm>
            <a:off x="6905520" y="3482640"/>
            <a:ext cx="3146095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Постановление Правительства РФ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от 25.10.2023 № 1780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8" name="Прямоугольник: скругленные углы 3"/>
          <p:cNvSpPr/>
          <p:nvPr/>
        </p:nvSpPr>
        <p:spPr>
          <a:xfrm>
            <a:off x="1184400" y="4644720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9" name="Текст 27"/>
          <p:cNvSpPr/>
          <p:nvPr/>
        </p:nvSpPr>
        <p:spPr>
          <a:xfrm>
            <a:off x="1859040" y="476856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C</a:t>
            </a: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оглашение и отчетность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0" name="Текст 27"/>
          <p:cNvSpPr/>
          <p:nvPr/>
        </p:nvSpPr>
        <p:spPr>
          <a:xfrm>
            <a:off x="6889320" y="484488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Приказ Минфина России </a:t>
            </a: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от 25.12.2019 № 248н</a:t>
            </a: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1" name="Прямоугольник: скругленные углы 3"/>
          <p:cNvSpPr/>
          <p:nvPr/>
        </p:nvSpPr>
        <p:spPr>
          <a:xfrm>
            <a:off x="1184400" y="5473800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20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602" name="Текст 27"/>
          <p:cNvSpPr/>
          <p:nvPr/>
        </p:nvSpPr>
        <p:spPr>
          <a:xfrm>
            <a:off x="1859040" y="573588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Положение об отборе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6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получателей микрогрантов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3" name="Текст 27"/>
          <p:cNvSpPr/>
          <p:nvPr/>
        </p:nvSpPr>
        <p:spPr>
          <a:xfrm>
            <a:off x="6889320" y="5797800"/>
            <a:ext cx="51186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Приказ Фонда «Сколково» </a:t>
            </a: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от </a:t>
            </a:r>
            <a:r>
              <a:rPr lang="en-US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10</a:t>
            </a: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.0</a:t>
            </a:r>
            <a:r>
              <a:rPr lang="en-US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3</a:t>
            </a: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.202</a:t>
            </a:r>
            <a:r>
              <a:rPr lang="en-US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6</a:t>
            </a: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 № </a:t>
            </a:r>
            <a:r>
              <a:rPr lang="en-US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59</a:t>
            </a: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-</a:t>
            </a:r>
            <a:r>
              <a:rPr lang="ru-RU" sz="1600" spc="-1" dirty="0" err="1">
                <a:solidFill>
                  <a:srgbClr val="566062"/>
                </a:solidFill>
                <a:latin typeface="Manrope Semibold"/>
                <a:ea typeface="Manrope"/>
              </a:rPr>
              <a:t>Пр</a:t>
            </a:r>
            <a:r>
              <a:rPr lang="ru-RU" sz="16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 </a:t>
            </a: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4" name="Рисунок 80"/>
          <p:cNvPicPr/>
          <p:nvPr/>
        </p:nvPicPr>
        <p:blipFill>
          <a:blip r:embed="rId2"/>
          <a:stretch/>
        </p:blipFill>
        <p:spPr>
          <a:xfrm>
            <a:off x="1383120" y="1436400"/>
            <a:ext cx="326520" cy="304560"/>
          </a:xfrm>
          <a:prstGeom prst="rect">
            <a:avLst/>
          </a:prstGeom>
          <a:ln w="0">
            <a:noFill/>
          </a:ln>
        </p:spPr>
      </p:pic>
      <p:pic>
        <p:nvPicPr>
          <p:cNvPr id="605" name="Рисунок 219"/>
          <p:cNvPicPr/>
          <p:nvPr/>
        </p:nvPicPr>
        <p:blipFill>
          <a:blip r:embed="rId3"/>
          <a:stretch/>
        </p:blipFill>
        <p:spPr>
          <a:xfrm>
            <a:off x="1374120" y="2340000"/>
            <a:ext cx="344160" cy="279000"/>
          </a:xfrm>
          <a:prstGeom prst="rect">
            <a:avLst/>
          </a:prstGeom>
          <a:ln w="0">
            <a:noFill/>
          </a:ln>
        </p:spPr>
      </p:pic>
      <p:pic>
        <p:nvPicPr>
          <p:cNvPr id="606" name="Рисунок 79"/>
          <p:cNvPicPr/>
          <p:nvPr/>
        </p:nvPicPr>
        <p:blipFill>
          <a:blip r:embed="rId4"/>
          <a:stretch/>
        </p:blipFill>
        <p:spPr>
          <a:xfrm>
            <a:off x="1379880" y="3587760"/>
            <a:ext cx="333000" cy="312480"/>
          </a:xfrm>
          <a:prstGeom prst="rect">
            <a:avLst/>
          </a:prstGeom>
          <a:ln w="0">
            <a:noFill/>
          </a:ln>
        </p:spPr>
      </p:pic>
      <p:pic>
        <p:nvPicPr>
          <p:cNvPr id="607" name="Рисунок 20"/>
          <p:cNvPicPr/>
          <p:nvPr/>
        </p:nvPicPr>
        <p:blipFill>
          <a:blip r:embed="rId5"/>
          <a:stretch/>
        </p:blipFill>
        <p:spPr>
          <a:xfrm>
            <a:off x="1372680" y="4833720"/>
            <a:ext cx="347400" cy="340920"/>
          </a:xfrm>
          <a:prstGeom prst="rect">
            <a:avLst/>
          </a:prstGeom>
          <a:ln w="0">
            <a:noFill/>
          </a:ln>
        </p:spPr>
      </p:pic>
      <p:pic>
        <p:nvPicPr>
          <p:cNvPr id="608" name="Рисунок 41"/>
          <p:cNvPicPr/>
          <p:nvPr/>
        </p:nvPicPr>
        <p:blipFill>
          <a:blip r:embed="rId6"/>
          <a:stretch/>
        </p:blipFill>
        <p:spPr>
          <a:xfrm>
            <a:off x="1387080" y="5735880"/>
            <a:ext cx="318600" cy="318600"/>
          </a:xfrm>
          <a:prstGeom prst="rect">
            <a:avLst/>
          </a:prstGeom>
          <a:ln w="0">
            <a:noFill/>
          </a:ln>
        </p:spPr>
      </p:pic>
      <p:sp>
        <p:nvSpPr>
          <p:cNvPr id="609" name="PlaceHolder 3"/>
          <p:cNvSpPr>
            <a:spLocks noGrp="1"/>
          </p:cNvSpPr>
          <p:nvPr>
            <p:ph type="ftr" idx="42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900" b="0" strike="noStrike" cap="all" spc="-1">
                <a:solidFill>
                  <a:srgbClr val="566062"/>
                </a:solidFill>
                <a:latin typeface="Manrope"/>
              </a:rPr>
              <a:t>Микрогранты на авансирование</a:t>
            </a:r>
            <a:endParaRPr lang="ru-RU" sz="9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</a:pPr>
            <a:r>
              <a:rPr lang="ru-RU" sz="900" b="0" strike="noStrike" cap="all" spc="-1">
                <a:solidFill>
                  <a:srgbClr val="566062"/>
                </a:solidFill>
                <a:latin typeface="Manrope"/>
              </a:rPr>
              <a:t>работ по защите РИД</a:t>
            </a:r>
            <a:endParaRPr lang="ru-RU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0" strike="noStrike" spc="-1">
                <a:solidFill>
                  <a:srgbClr val="343B3C"/>
                </a:solidFill>
                <a:latin typeface="Manrope Semibold"/>
              </a:rPr>
              <a:t>Процесс отбора грантополучателей </a:t>
            </a:r>
            <a:br>
              <a:rPr sz="2800"/>
            </a:br>
            <a:r>
              <a:rPr lang="ru-RU" sz="2800" b="0" strike="noStrike" spc="-1">
                <a:solidFill>
                  <a:srgbClr val="343B3C"/>
                </a:solidFill>
                <a:latin typeface="Manrope Semibold"/>
              </a:rPr>
              <a:t>и предоставления гранта</a:t>
            </a: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1" name="PlaceHolder 2"/>
          <p:cNvSpPr>
            <a:spLocks noGrp="1"/>
          </p:cNvSpPr>
          <p:nvPr>
            <p:ph type="sldNum" idx="43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/>
                </a:solidFill>
                <a:latin typeface="Manrope"/>
              </a:rPr>
              <a:t>5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2" name="TextBox 21"/>
          <p:cNvSpPr/>
          <p:nvPr/>
        </p:nvSpPr>
        <p:spPr>
          <a:xfrm>
            <a:off x="1184400" y="1698680"/>
            <a:ext cx="857592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lt2">
                    <a:lumMod val="75000"/>
                  </a:schemeClr>
                </a:solidFill>
                <a:latin typeface="Manrope Medium"/>
              </a:rPr>
              <a:t>В СИСТЕМЕ «ЭЛЕКТРОННЫЙ БЮДЖЕТ» </a:t>
            </a:r>
            <a:endParaRPr lang="ru-RU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3" name="PlaceHolder 3"/>
          <p:cNvSpPr>
            <a:spLocks noGrp="1"/>
          </p:cNvSpPr>
          <p:nvPr>
            <p:ph type="ftr" idx="44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>
                <a:solidFill>
                  <a:srgbClr val="566062"/>
                </a:solidFill>
                <a:latin typeface="Manrope"/>
              </a:rPr>
              <a:t>Микрогранты на авансирование</a:t>
            </a:r>
            <a:endParaRPr lang="ru-RU" sz="8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>
                <a:solidFill>
                  <a:srgbClr val="566062"/>
                </a:solidFill>
                <a:latin typeface="Manrope"/>
              </a:rPr>
              <a:t>работ по защите РИД</a:t>
            </a:r>
            <a:endParaRPr lang="ru-RU" sz="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14" name="Группа 27"/>
          <p:cNvGrpSpPr/>
          <p:nvPr/>
        </p:nvGrpSpPr>
        <p:grpSpPr>
          <a:xfrm>
            <a:off x="1518497" y="3295600"/>
            <a:ext cx="8272391" cy="1863720"/>
            <a:chOff x="1184760" y="3291840"/>
            <a:chExt cx="10129320" cy="1818360"/>
          </a:xfrm>
        </p:grpSpPr>
        <p:cxnSp>
          <p:nvCxnSpPr>
            <p:cNvPr id="615" name="Прямая со стрелкой 24"/>
            <p:cNvCxnSpPr>
              <a:cxnSpLocks/>
              <a:stCxn id="616" idx="2"/>
            </p:cNvCxnSpPr>
            <p:nvPr/>
          </p:nvCxnSpPr>
          <p:spPr>
            <a:xfrm>
              <a:off x="2093400" y="3291840"/>
              <a:ext cx="9221040" cy="1080"/>
            </a:xfrm>
            <a:prstGeom prst="straightConnector1">
              <a:avLst/>
            </a:prstGeom>
            <a:ln w="12700">
              <a:solidFill>
                <a:srgbClr val="566062"/>
              </a:solidFill>
              <a:tailEnd type="triangle" w="lg" len="lg"/>
            </a:ln>
          </p:spPr>
        </p:cxnSp>
        <p:sp>
          <p:nvSpPr>
            <p:cNvPr id="616" name="Дуга 25"/>
            <p:cNvSpPr/>
            <p:nvPr/>
          </p:nvSpPr>
          <p:spPr>
            <a:xfrm rot="10800000">
              <a:off x="1184760" y="3291840"/>
              <a:ext cx="1817280" cy="1817280"/>
            </a:xfrm>
            <a:prstGeom prst="arc">
              <a:avLst>
                <a:gd name="adj1" fmla="val 16200000"/>
                <a:gd name="adj2" fmla="val 5581365"/>
              </a:avLst>
            </a:prstGeom>
            <a:noFill/>
            <a:ln w="12700">
              <a:solidFill>
                <a:srgbClr val="566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cxnSp>
          <p:nvCxnSpPr>
            <p:cNvPr id="617" name="Прямая со стрелкой 26"/>
            <p:cNvCxnSpPr/>
            <p:nvPr/>
          </p:nvCxnSpPr>
          <p:spPr>
            <a:xfrm>
              <a:off x="2092320" y="5110200"/>
              <a:ext cx="7527960" cy="360"/>
            </a:xfrm>
            <a:prstGeom prst="straightConnector1">
              <a:avLst/>
            </a:prstGeom>
            <a:ln w="12700">
              <a:solidFill>
                <a:srgbClr val="566062"/>
              </a:solidFill>
              <a:tailEnd type="oval" w="lg" len="lg"/>
            </a:ln>
          </p:spPr>
        </p:cxnSp>
      </p:grpSp>
      <p:grpSp>
        <p:nvGrpSpPr>
          <p:cNvPr id="618" name="Группа 32"/>
          <p:cNvGrpSpPr/>
          <p:nvPr/>
        </p:nvGrpSpPr>
        <p:grpSpPr>
          <a:xfrm>
            <a:off x="6592897" y="4677803"/>
            <a:ext cx="1745280" cy="1087144"/>
            <a:chOff x="6991920" y="4647296"/>
            <a:chExt cx="1745280" cy="1087144"/>
          </a:xfrm>
        </p:grpSpPr>
        <p:sp>
          <p:nvSpPr>
            <p:cNvPr id="619" name="TextBox 5"/>
            <p:cNvSpPr/>
            <p:nvPr/>
          </p:nvSpPr>
          <p:spPr>
            <a:xfrm>
              <a:off x="6991920" y="4647296"/>
              <a:ext cx="1099147" cy="30632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4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10.04.2026</a:t>
              </a:r>
              <a:endParaRPr lang="ru-RU" sz="14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0" name="Овал 29"/>
            <p:cNvSpPr/>
            <p:nvPr/>
          </p:nvSpPr>
          <p:spPr>
            <a:xfrm>
              <a:off x="704844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1" name="TextBox 35"/>
            <p:cNvSpPr/>
            <p:nvPr/>
          </p:nvSpPr>
          <p:spPr>
            <a:xfrm>
              <a:off x="7048440" y="5279040"/>
              <a:ext cx="16887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566062"/>
                  </a:solidFill>
                  <a:latin typeface="Manrope Medium"/>
                </a:rPr>
                <a:t>Прием </a:t>
              </a:r>
              <a:endParaRPr lang="ru-RU" sz="1200" b="0" strike="noStrike" spc="-1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200" b="0" strike="noStrike" spc="-1">
                  <a:solidFill>
                    <a:srgbClr val="566062"/>
                  </a:solidFill>
                  <a:latin typeface="Manrope Medium"/>
                </a:rPr>
                <a:t>заявок</a:t>
              </a:r>
              <a:endParaRPr lang="ru-RU" sz="12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22" name="Группа 36"/>
          <p:cNvGrpSpPr/>
          <p:nvPr/>
        </p:nvGrpSpPr>
        <p:grpSpPr>
          <a:xfrm>
            <a:off x="2931130" y="4636472"/>
            <a:ext cx="1712160" cy="1057820"/>
            <a:chOff x="4559760" y="4616140"/>
            <a:chExt cx="1712160" cy="1057820"/>
          </a:xfrm>
        </p:grpSpPr>
        <p:sp>
          <p:nvSpPr>
            <p:cNvPr id="623" name="TextBox 5"/>
            <p:cNvSpPr/>
            <p:nvPr/>
          </p:nvSpPr>
          <p:spPr>
            <a:xfrm>
              <a:off x="4559760" y="461614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13.05.2026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4" name="Овал 33"/>
            <p:cNvSpPr/>
            <p:nvPr/>
          </p:nvSpPr>
          <p:spPr>
            <a:xfrm>
              <a:off x="458316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5" name="TextBox 39"/>
            <p:cNvSpPr/>
            <p:nvPr/>
          </p:nvSpPr>
          <p:spPr>
            <a:xfrm>
              <a:off x="4583160" y="5279040"/>
              <a:ext cx="168876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Рассмотрение 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заявок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26" name="Группа 40"/>
          <p:cNvGrpSpPr/>
          <p:nvPr/>
        </p:nvGrpSpPr>
        <p:grpSpPr>
          <a:xfrm>
            <a:off x="2926015" y="2791500"/>
            <a:ext cx="1733760" cy="1057820"/>
            <a:chOff x="2072520" y="4616140"/>
            <a:chExt cx="1733760" cy="1057820"/>
          </a:xfrm>
        </p:grpSpPr>
        <p:sp>
          <p:nvSpPr>
            <p:cNvPr id="627" name="TextBox 5"/>
            <p:cNvSpPr/>
            <p:nvPr/>
          </p:nvSpPr>
          <p:spPr>
            <a:xfrm>
              <a:off x="2072520" y="461614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15.05.2026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8" name="Овал 37"/>
            <p:cNvSpPr/>
            <p:nvPr/>
          </p:nvSpPr>
          <p:spPr>
            <a:xfrm>
              <a:off x="211608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9" name="TextBox 57"/>
            <p:cNvSpPr/>
            <p:nvPr/>
          </p:nvSpPr>
          <p:spPr>
            <a:xfrm>
              <a:off x="2116080" y="5279040"/>
              <a:ext cx="169020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Определение 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победителей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34" name="Группа 70"/>
          <p:cNvGrpSpPr/>
          <p:nvPr/>
        </p:nvGrpSpPr>
        <p:grpSpPr>
          <a:xfrm>
            <a:off x="6570217" y="2791500"/>
            <a:ext cx="1712880" cy="1057820"/>
            <a:chOff x="2093400" y="2776180"/>
            <a:chExt cx="1712880" cy="1057820"/>
          </a:xfrm>
        </p:grpSpPr>
        <p:sp>
          <p:nvSpPr>
            <p:cNvPr id="635" name="TextBox 5"/>
            <p:cNvSpPr/>
            <p:nvPr/>
          </p:nvSpPr>
          <p:spPr>
            <a:xfrm>
              <a:off x="2093400" y="277618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04.06.2026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6" name="Овал 45"/>
            <p:cNvSpPr/>
            <p:nvPr/>
          </p:nvSpPr>
          <p:spPr>
            <a:xfrm>
              <a:off x="2116080" y="319284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37" name="TextBox 73"/>
            <p:cNvSpPr/>
            <p:nvPr/>
          </p:nvSpPr>
          <p:spPr>
            <a:xfrm>
              <a:off x="2116080" y="3439080"/>
              <a:ext cx="169020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Заключение Соглашений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id="{C0F70F0B-4DB6-456A-A29F-3BFF5942A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7078"/>
            <a:ext cx="746317" cy="74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3200" b="0" strike="noStrike" spc="-1" dirty="0">
                <a:solidFill>
                  <a:srgbClr val="343B3C"/>
                </a:solidFill>
                <a:latin typeface="Manrope Semibold"/>
              </a:rPr>
              <a:t>Структура заявки на участие в отборе  </a:t>
            </a:r>
            <a:endParaRPr lang="ru-RU" sz="32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4" name="PlaceHolder 2"/>
          <p:cNvSpPr>
            <a:spLocks noGrp="1"/>
          </p:cNvSpPr>
          <p:nvPr>
            <p:ph type="sldNum" idx="45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chemeClr val="dk1"/>
                </a:solidFill>
                <a:latin typeface="Manrope"/>
              </a:rPr>
              <a:t>6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45" name="Группа 103"/>
          <p:cNvGrpSpPr/>
          <p:nvPr/>
        </p:nvGrpSpPr>
        <p:grpSpPr>
          <a:xfrm>
            <a:off x="1314126" y="1185510"/>
            <a:ext cx="2273040" cy="5389214"/>
            <a:chOff x="1314126" y="1555200"/>
            <a:chExt cx="2273040" cy="4989365"/>
          </a:xfrm>
        </p:grpSpPr>
        <p:sp>
          <p:nvSpPr>
            <p:cNvPr id="646" name="Прямоугольник: скругленные углы 3"/>
            <p:cNvSpPr/>
            <p:nvPr/>
          </p:nvSpPr>
          <p:spPr>
            <a:xfrm>
              <a:off x="1314126" y="1555200"/>
              <a:ext cx="2273040" cy="4989365"/>
            </a:xfrm>
            <a:prstGeom prst="roundRect">
              <a:avLst>
                <a:gd name="adj" fmla="val 5187"/>
              </a:avLst>
            </a:prstGeom>
            <a:solidFill>
              <a:srgbClr val="B2EC51"/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47" name="Текст 6"/>
            <p:cNvSpPr/>
            <p:nvPr/>
          </p:nvSpPr>
          <p:spPr>
            <a:xfrm>
              <a:off x="1522440" y="2885400"/>
              <a:ext cx="1738080" cy="270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Описание результатов интеллектуальной деятельности участников отбора, в целях патентования и (или) проведения иных работ (получения услуг) </a:t>
              </a:r>
              <a:br>
                <a:rPr sz="900" dirty="0"/>
              </a:b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по защите которых планируется использовать </a:t>
              </a:r>
              <a:r>
                <a:rPr lang="ru-RU" sz="900" b="0" strike="noStrike" spc="-1" dirty="0" err="1">
                  <a:solidFill>
                    <a:srgbClr val="566062"/>
                  </a:solidFill>
                  <a:latin typeface="Manrope"/>
                </a:rPr>
                <a:t>микрогрант</a:t>
              </a: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;</a:t>
              </a:r>
              <a:endParaRPr lang="ru-RU" sz="9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Прилагаются документы, формы (шаблоны) которых предусмотрены приложениями к Положению об отборе:</a:t>
              </a:r>
              <a:endParaRPr lang="ru-RU" sz="9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копия договора на оказание услуг с ООО «ЦИС»;</a:t>
              </a:r>
            </a:p>
            <a:p>
              <a:pPr marL="171360" indent="-171360"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900" spc="-1" dirty="0">
                  <a:solidFill>
                    <a:srgbClr val="566062"/>
                  </a:solidFill>
                  <a:latin typeface="Manrope"/>
                </a:rPr>
                <a:t>реквизиты номера лицевого счета, зарезервированного в Федеральном казначействе</a:t>
              </a:r>
              <a:endParaRPr lang="ru-RU" sz="900" strike="noStrike" spc="-1" dirty="0">
                <a:solidFill>
                  <a:srgbClr val="566062"/>
                </a:solidFill>
                <a:latin typeface="Manrope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900" b="0" strike="noStrike" spc="-1" dirty="0">
                  <a:solidFill>
                    <a:srgbClr val="566062"/>
                  </a:solidFill>
                  <a:latin typeface="Manrope"/>
                </a:rPr>
                <a:t>Опись документов</a:t>
              </a:r>
              <a:endParaRPr lang="ru-RU" sz="9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tabLst>
                  <a:tab pos="0" algn="l"/>
                </a:tabLst>
              </a:pPr>
              <a:endParaRPr lang="ru-RU" sz="9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8" name="Текст 27"/>
            <p:cNvSpPr/>
            <p:nvPr/>
          </p:nvSpPr>
          <p:spPr>
            <a:xfrm>
              <a:off x="1521720" y="2479680"/>
              <a:ext cx="173880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 dirty="0">
                  <a:solidFill>
                    <a:srgbClr val="566062"/>
                  </a:solidFill>
                  <a:latin typeface="Manrope Medium"/>
                </a:rPr>
                <a:t>Информация </a:t>
              </a:r>
              <a:br>
                <a:rPr sz="1600" dirty="0"/>
              </a:br>
              <a:r>
                <a:rPr lang="ru-RU" sz="1600" b="0" strike="noStrike" spc="-1" dirty="0">
                  <a:solidFill>
                    <a:srgbClr val="566062"/>
                  </a:solidFill>
                  <a:latin typeface="Manrope Medium"/>
                </a:rPr>
                <a:t>о проекте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9" name="Прямоугольник: один скругленный угол 24"/>
            <p:cNvSpPr/>
            <p:nvPr/>
          </p:nvSpPr>
          <p:spPr>
            <a:xfrm rot="16200000">
              <a:off x="1338120" y="15616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566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cxnSp>
        <p:nvCxnSpPr>
          <p:cNvPr id="650" name="Прямая соединительная линия 10"/>
          <p:cNvCxnSpPr/>
          <p:nvPr/>
        </p:nvCxnSpPr>
        <p:spPr>
          <a:xfrm flipH="1">
            <a:off x="3611520" y="2121840"/>
            <a:ext cx="757440" cy="360"/>
          </a:xfrm>
          <a:prstGeom prst="straightConnector1">
            <a:avLst/>
          </a:prstGeom>
          <a:ln>
            <a:solidFill>
              <a:srgbClr val="566062">
                <a:alpha val="50000"/>
              </a:srgbClr>
            </a:solidFill>
          </a:ln>
        </p:spPr>
      </p:cxnSp>
      <p:grpSp>
        <p:nvGrpSpPr>
          <p:cNvPr id="651" name="Группа 5"/>
          <p:cNvGrpSpPr/>
          <p:nvPr/>
        </p:nvGrpSpPr>
        <p:grpSpPr>
          <a:xfrm>
            <a:off x="4368959" y="1185510"/>
            <a:ext cx="7180037" cy="1699530"/>
            <a:chOff x="4368960" y="1539000"/>
            <a:chExt cx="6484680" cy="1346040"/>
          </a:xfrm>
        </p:grpSpPr>
        <p:sp>
          <p:nvSpPr>
            <p:cNvPr id="652" name="Прямоугольник: скругленные углы 3"/>
            <p:cNvSpPr/>
            <p:nvPr/>
          </p:nvSpPr>
          <p:spPr>
            <a:xfrm>
              <a:off x="4368960" y="1561320"/>
              <a:ext cx="6484680" cy="1323720"/>
            </a:xfrm>
            <a:prstGeom prst="roundRect">
              <a:avLst>
                <a:gd name="adj" fmla="val 9502"/>
              </a:avLst>
            </a:prstGeom>
            <a:solidFill>
              <a:srgbClr val="566062">
                <a:alpha val="5000"/>
              </a:srgbClr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53" name="Текст 6"/>
            <p:cNvSpPr/>
            <p:nvPr/>
          </p:nvSpPr>
          <p:spPr>
            <a:xfrm>
              <a:off x="5429880" y="1944720"/>
              <a:ext cx="2594160" cy="742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"/>
                </a:rPr>
                <a:t>Часть данных заполняется автоматически на основании данных ЕГРЮЛ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"/>
                </a:rPr>
                <a:t>Указываются контактные данные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54" name="Текст 27"/>
            <p:cNvSpPr/>
            <p:nvPr/>
          </p:nvSpPr>
          <p:spPr>
            <a:xfrm>
              <a:off x="5429880" y="1539000"/>
              <a:ext cx="51087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Информация о заявителе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55" name="Прямоугольник: один скругленный угол 24"/>
            <p:cNvSpPr/>
            <p:nvPr/>
          </p:nvSpPr>
          <p:spPr>
            <a:xfrm rot="16200000">
              <a:off x="4368960" y="15616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B2E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656" name="Рисунок 72"/>
            <p:cNvPicPr/>
            <p:nvPr/>
          </p:nvPicPr>
          <p:blipFill>
            <a:blip r:embed="rId3"/>
            <a:stretch/>
          </p:blipFill>
          <p:spPr>
            <a:xfrm>
              <a:off x="4595400" y="1777680"/>
              <a:ext cx="328680" cy="366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7" name="Текст 6"/>
            <p:cNvSpPr/>
            <p:nvPr/>
          </p:nvSpPr>
          <p:spPr>
            <a:xfrm>
              <a:off x="7879680" y="1614960"/>
              <a:ext cx="2973840" cy="910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Прилагаются документы:</a:t>
              </a: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Справка, подтверждающая соответствие требованиям участника отбора;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выписка из реестра МТК (если применимо)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справка о штатной численности (не применяется к МТК);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копия годовой бухгалтерской (финансовой) отчетности </a:t>
              </a:r>
              <a:b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(не применяется к МТК);</a:t>
              </a: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</p:txBody>
        </p:sp>
      </p:grpSp>
      <p:grpSp>
        <p:nvGrpSpPr>
          <p:cNvPr id="658" name="Группа 60"/>
          <p:cNvGrpSpPr/>
          <p:nvPr/>
        </p:nvGrpSpPr>
        <p:grpSpPr>
          <a:xfrm>
            <a:off x="4368959" y="3129120"/>
            <a:ext cx="7179903" cy="1391040"/>
            <a:chOff x="4368960" y="3129120"/>
            <a:chExt cx="6484680" cy="1391040"/>
          </a:xfrm>
        </p:grpSpPr>
        <p:sp>
          <p:nvSpPr>
            <p:cNvPr id="659" name="Прямоугольник: скругленные углы 3"/>
            <p:cNvSpPr/>
            <p:nvPr/>
          </p:nvSpPr>
          <p:spPr>
            <a:xfrm>
              <a:off x="4368960" y="3196440"/>
              <a:ext cx="6484680" cy="1323720"/>
            </a:xfrm>
            <a:prstGeom prst="roundRect">
              <a:avLst>
                <a:gd name="adj" fmla="val 6913"/>
              </a:avLst>
            </a:prstGeom>
            <a:solidFill>
              <a:srgbClr val="566062">
                <a:alpha val="5000"/>
              </a:srgbClr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60" name="Текст 6"/>
            <p:cNvSpPr/>
            <p:nvPr/>
          </p:nvSpPr>
          <p:spPr>
            <a:xfrm>
              <a:off x="5429879" y="3546360"/>
              <a:ext cx="4629596" cy="90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Указываются мероприятия в целях достижения результата предоставления гранта 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1" name="Текст 27"/>
            <p:cNvSpPr/>
            <p:nvPr/>
          </p:nvSpPr>
          <p:spPr>
            <a:xfrm>
              <a:off x="5429880" y="3129120"/>
              <a:ext cx="5108760" cy="395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План мероприятий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2" name="Прямоугольник: один скругленный угол 24"/>
            <p:cNvSpPr/>
            <p:nvPr/>
          </p:nvSpPr>
          <p:spPr>
            <a:xfrm rot="16200000">
              <a:off x="4368960" y="319680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B2E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664" name="Группа 79"/>
          <p:cNvGrpSpPr/>
          <p:nvPr/>
        </p:nvGrpSpPr>
        <p:grpSpPr>
          <a:xfrm>
            <a:off x="4368960" y="4817520"/>
            <a:ext cx="7179902" cy="1350720"/>
            <a:chOff x="4368960" y="4817520"/>
            <a:chExt cx="6484680" cy="1350720"/>
          </a:xfrm>
        </p:grpSpPr>
        <p:sp>
          <p:nvSpPr>
            <p:cNvPr id="665" name="Прямоугольник: скругленные углы 3"/>
            <p:cNvSpPr/>
            <p:nvPr/>
          </p:nvSpPr>
          <p:spPr>
            <a:xfrm>
              <a:off x="4368960" y="4844520"/>
              <a:ext cx="6484680" cy="1323720"/>
            </a:xfrm>
            <a:prstGeom prst="roundRect">
              <a:avLst>
                <a:gd name="adj" fmla="val 8639"/>
              </a:avLst>
            </a:prstGeom>
            <a:solidFill>
              <a:srgbClr val="566062">
                <a:alpha val="5000"/>
              </a:srgbClr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66" name="Текст 6"/>
            <p:cNvSpPr/>
            <p:nvPr/>
          </p:nvSpPr>
          <p:spPr>
            <a:xfrm>
              <a:off x="5429880" y="5223600"/>
              <a:ext cx="2594160" cy="930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Запрашиваемый размер гранта </a:t>
              </a:r>
              <a:br>
                <a:rPr sz="1000" dirty="0"/>
              </a:b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(не менее 180 </a:t>
              </a:r>
              <a:r>
                <a:rPr lang="ru-RU" sz="1000" b="0" strike="noStrike" spc="-1" dirty="0" err="1">
                  <a:solidFill>
                    <a:srgbClr val="566062"/>
                  </a:solidFill>
                  <a:latin typeface="Manrope"/>
                </a:rPr>
                <a:t>тыс</a:t>
              </a: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 рублей и не более </a:t>
              </a:r>
              <a:br>
                <a:rPr sz="1000" dirty="0"/>
              </a:b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1,5 млн рублей);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Суммы планируемых затрат в разрезе статей затрат;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7" name="Текст 27"/>
            <p:cNvSpPr/>
            <p:nvPr/>
          </p:nvSpPr>
          <p:spPr>
            <a:xfrm>
              <a:off x="5429880" y="4817520"/>
              <a:ext cx="51087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О бюджете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8" name="Прямоугольник: один скругленный угол 24"/>
            <p:cNvSpPr/>
            <p:nvPr/>
          </p:nvSpPr>
          <p:spPr>
            <a:xfrm rot="16200000">
              <a:off x="4368960" y="48448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B2E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highlight>
                  <a:srgbClr val="B2ED51"/>
                </a:highlight>
                <a:latin typeface="Calibri"/>
              </a:endParaRPr>
            </a:p>
          </p:txBody>
        </p:sp>
        <p:sp>
          <p:nvSpPr>
            <p:cNvPr id="669" name="Текст 6"/>
            <p:cNvSpPr/>
            <p:nvPr/>
          </p:nvSpPr>
          <p:spPr>
            <a:xfrm>
              <a:off x="7944840" y="4917960"/>
              <a:ext cx="2594160" cy="1065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1001"/>
                </a:spcBef>
                <a:tabLst>
                  <a:tab pos="0" algn="l"/>
                </a:tabLst>
              </a:pP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  <a:tabLst>
                  <a:tab pos="0" algn="l"/>
                </a:tabLst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Прилагается: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tabLst>
                  <a:tab pos="0" algn="l"/>
                </a:tabLst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Детализированная смета расходов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cxnSp>
        <p:nvCxnSpPr>
          <p:cNvPr id="670" name="Прямая соединительная линия 30"/>
          <p:cNvCxnSpPr>
            <a:stCxn id="659" idx="0"/>
            <a:endCxn id="652" idx="2"/>
          </p:cNvCxnSpPr>
          <p:nvPr/>
        </p:nvCxnSpPr>
        <p:spPr>
          <a:xfrm flipV="1">
            <a:off x="7958911" y="2885040"/>
            <a:ext cx="67" cy="311400"/>
          </a:xfrm>
          <a:prstGeom prst="straightConnector1">
            <a:avLst/>
          </a:prstGeom>
          <a:ln>
            <a:solidFill>
              <a:srgbClr val="566062">
                <a:alpha val="50000"/>
              </a:srgbClr>
            </a:solidFill>
          </a:ln>
        </p:spPr>
      </p:cxnSp>
      <p:cxnSp>
        <p:nvCxnSpPr>
          <p:cNvPr id="671" name="Прямая соединительная линия 31"/>
          <p:cNvCxnSpPr>
            <a:cxnSpLocks/>
            <a:stCxn id="665" idx="0"/>
            <a:endCxn id="659" idx="2"/>
          </p:cNvCxnSpPr>
          <p:nvPr/>
        </p:nvCxnSpPr>
        <p:spPr>
          <a:xfrm flipV="1">
            <a:off x="7958911" y="4520160"/>
            <a:ext cx="0" cy="324360"/>
          </a:xfrm>
          <a:prstGeom prst="straightConnector1">
            <a:avLst/>
          </a:prstGeom>
          <a:ln>
            <a:solidFill>
              <a:srgbClr val="566062">
                <a:alpha val="50000"/>
              </a:srgbClr>
            </a:solidFill>
          </a:ln>
        </p:spPr>
      </p:cxnSp>
      <p:pic>
        <p:nvPicPr>
          <p:cNvPr id="672" name="Рисунок 36"/>
          <p:cNvPicPr/>
          <p:nvPr/>
        </p:nvPicPr>
        <p:blipFill>
          <a:blip r:embed="rId4"/>
          <a:stretch/>
        </p:blipFill>
        <p:spPr>
          <a:xfrm>
            <a:off x="1471861" y="1418405"/>
            <a:ext cx="434520" cy="418680"/>
          </a:xfrm>
          <a:prstGeom prst="rect">
            <a:avLst/>
          </a:prstGeom>
          <a:ln w="0">
            <a:noFill/>
          </a:ln>
        </p:spPr>
      </p:pic>
      <p:pic>
        <p:nvPicPr>
          <p:cNvPr id="673" name="Рисунок 56"/>
          <p:cNvPicPr/>
          <p:nvPr/>
        </p:nvPicPr>
        <p:blipFill>
          <a:blip r:embed="rId5"/>
          <a:stretch/>
        </p:blipFill>
        <p:spPr>
          <a:xfrm>
            <a:off x="4549680" y="3398040"/>
            <a:ext cx="417240" cy="383400"/>
          </a:xfrm>
          <a:prstGeom prst="rect">
            <a:avLst/>
          </a:prstGeom>
          <a:ln w="0">
            <a:noFill/>
          </a:ln>
        </p:spPr>
      </p:pic>
      <p:pic>
        <p:nvPicPr>
          <p:cNvPr id="674" name="Рисунок 67"/>
          <p:cNvPicPr/>
          <p:nvPr/>
        </p:nvPicPr>
        <p:blipFill>
          <a:blip r:embed="rId6"/>
          <a:stretch/>
        </p:blipFill>
        <p:spPr>
          <a:xfrm>
            <a:off x="4549680" y="5034240"/>
            <a:ext cx="430560" cy="430560"/>
          </a:xfrm>
          <a:prstGeom prst="rect">
            <a:avLst/>
          </a:prstGeom>
          <a:ln w="0">
            <a:noFill/>
          </a:ln>
        </p:spPr>
      </p:pic>
      <p:sp>
        <p:nvSpPr>
          <p:cNvPr id="675" name="PlaceHolder 3"/>
          <p:cNvSpPr>
            <a:spLocks noGrp="1"/>
          </p:cNvSpPr>
          <p:nvPr>
            <p:ph type="ftr" idx="46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900" b="0" strike="noStrike" cap="all" spc="-1">
                <a:solidFill>
                  <a:srgbClr val="566062"/>
                </a:solidFill>
                <a:latin typeface="Manrope"/>
              </a:rPr>
              <a:t>Микрогранты на авансирование</a:t>
            </a:r>
            <a:endParaRPr lang="ru-RU" sz="9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</a:pPr>
            <a:r>
              <a:rPr lang="ru-RU" sz="900" b="0" strike="noStrike" cap="all" spc="-1">
                <a:solidFill>
                  <a:srgbClr val="566062"/>
                </a:solidFill>
                <a:latin typeface="Manrope"/>
              </a:rPr>
              <a:t>работ по защите РИД</a:t>
            </a:r>
            <a:endParaRPr lang="ru-RU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Рисунок 6"/>
          <p:cNvPicPr/>
          <p:nvPr/>
        </p:nvPicPr>
        <p:blipFill>
          <a:blip r:embed="rId2"/>
          <a:srcRect l="1114" r="407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574" name="Прямоугольник 1"/>
          <p:cNvSpPr/>
          <p:nvPr/>
        </p:nvSpPr>
        <p:spPr>
          <a:xfrm>
            <a:off x="68760" y="288099"/>
            <a:ext cx="12191760" cy="6857640"/>
          </a:xfrm>
          <a:prstGeom prst="rect">
            <a:avLst/>
          </a:prstGeom>
          <a:gradFill rotWithShape="0">
            <a:gsLst>
              <a:gs pos="0">
                <a:srgbClr val="B8B8B8">
                  <a:alpha val="0"/>
                </a:srgbClr>
              </a:gs>
              <a:gs pos="50000">
                <a:srgbClr val="D2D2D2">
                  <a:alpha val="35000"/>
                </a:srgbClr>
              </a:gs>
              <a:gs pos="100000">
                <a:srgbClr val="E9E9E9">
                  <a:alpha val="45000"/>
                </a:srgbClr>
              </a:gs>
            </a:gsLst>
            <a:lin ang="10800000"/>
          </a:gra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401400" y="404280"/>
            <a:ext cx="9354600" cy="1244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000" b="1" strike="noStrike" spc="-1" dirty="0" err="1">
                <a:solidFill>
                  <a:srgbClr val="566062"/>
                </a:solidFill>
                <a:latin typeface="Manrope Semibold"/>
                <a:ea typeface="Segoe UI Emoji" panose="020B0502040204020203" pitchFamily="34" charset="0"/>
              </a:rPr>
              <a:t>Микрогранты</a:t>
            </a:r>
            <a:r>
              <a:rPr lang="ru-RU" sz="4000" b="1" strike="noStrike" spc="-1" dirty="0">
                <a:solidFill>
                  <a:srgbClr val="566062"/>
                </a:solidFill>
                <a:latin typeface="Manrope Semibold"/>
                <a:ea typeface="Segoe UI Emoji" panose="020B0502040204020203" pitchFamily="34" charset="0"/>
              </a:rPr>
              <a:t> на компенсацию расходов</a:t>
            </a:r>
            <a:endParaRPr lang="ru-RU" sz="4000" b="0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pic>
        <p:nvPicPr>
          <p:cNvPr id="576" name="Рисунок 8"/>
          <p:cNvPicPr/>
          <p:nvPr/>
        </p:nvPicPr>
        <p:blipFill>
          <a:blip r:embed="rId3"/>
          <a:stretch/>
        </p:blipFill>
        <p:spPr>
          <a:xfrm>
            <a:off x="487080" y="5782320"/>
            <a:ext cx="2397960" cy="671040"/>
          </a:xfrm>
          <a:prstGeom prst="rect">
            <a:avLst/>
          </a:prstGeom>
          <a:ln w="0">
            <a:noFill/>
          </a:ln>
        </p:spPr>
      </p:pic>
      <p:sp>
        <p:nvSpPr>
          <p:cNvPr id="578" name="Заголовок 1"/>
          <p:cNvSpPr/>
          <p:nvPr/>
        </p:nvSpPr>
        <p:spPr>
          <a:xfrm>
            <a:off x="10266480" y="404280"/>
            <a:ext cx="1994040" cy="2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 defTabSz="914400">
              <a:lnSpc>
                <a:spcPct val="90000"/>
              </a:lnSpc>
            </a:pP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87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sldNum" idx="39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A9B4BC28-949D-4D6F-8ADD-E559C99581AD}" type="slidenum">
              <a:rPr lang="ru-RU" sz="1200" b="0" strike="noStrike" spc="-1">
                <a:solidFill>
                  <a:schemeClr val="dk1"/>
                </a:solidFill>
                <a:latin typeface="Manrope"/>
              </a:rPr>
              <a:t>8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4" name="Заголовок 1"/>
          <p:cNvSpPr/>
          <p:nvPr/>
        </p:nvSpPr>
        <p:spPr>
          <a:xfrm>
            <a:off x="1244160" y="260044"/>
            <a:ext cx="1049580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  <a:cs typeface="Microsoft Himalaya" panose="01010100010101010101" pitchFamily="2" charset="0"/>
              </a:rPr>
              <a:t>Ключевые параметры программы предоставления</a:t>
            </a:r>
            <a:endParaRPr lang="ru-RU" sz="2800" b="1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  <a:cs typeface="Microsoft Himalaya" panose="01010100010101010101" pitchFamily="2" charset="0"/>
            </a:endParaRPr>
          </a:p>
          <a:p>
            <a:pPr defTabSz="914400">
              <a:lnSpc>
                <a:spcPct val="100000"/>
              </a:lnSpc>
            </a:pPr>
            <a:r>
              <a:rPr lang="ru-RU" sz="2800" b="1" strike="noStrike" spc="-1" dirty="0" err="1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  <a:cs typeface="Microsoft Himalaya" panose="01010100010101010101" pitchFamily="2" charset="0"/>
              </a:rPr>
              <a:t>микрогрантов</a:t>
            </a:r>
            <a:r>
              <a:rPr lang="ru-RU" sz="2800" b="1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  <a:cs typeface="Microsoft Himalaya" panose="01010100010101010101" pitchFamily="2" charset="0"/>
              </a:rPr>
              <a:t> на компенсацию расходов</a:t>
            </a:r>
            <a:endParaRPr lang="ru-RU" sz="2800" b="1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  <a:cs typeface="Microsoft Himalaya" panose="01010100010101010101" pitchFamily="2" charset="0"/>
            </a:endParaRPr>
          </a:p>
        </p:txBody>
      </p:sp>
      <p:graphicFrame>
        <p:nvGraphicFramePr>
          <p:cNvPr id="585" name="Таблица 6"/>
          <p:cNvGraphicFramePr/>
          <p:nvPr>
            <p:extLst>
              <p:ext uri="{D42A27DB-BD31-4B8C-83A1-F6EECF244321}">
                <p14:modId xmlns:p14="http://schemas.microsoft.com/office/powerpoint/2010/main" val="996644166"/>
              </p:ext>
            </p:extLst>
          </p:nvPr>
        </p:nvGraphicFramePr>
        <p:xfrm>
          <a:off x="1184400" y="1518480"/>
          <a:ext cx="10502776" cy="3293007"/>
        </p:xfrm>
        <a:graphic>
          <a:graphicData uri="http://schemas.openxmlformats.org/drawingml/2006/table">
            <a:tbl>
              <a:tblPr/>
              <a:tblGrid>
                <a:gridCol w="1928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4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332">
                  <a:extLst>
                    <a:ext uri="{9D8B030D-6E8A-4147-A177-3AD203B41FA5}">
                      <a16:colId xmlns:a16="http://schemas.microsoft.com/office/drawing/2014/main" val="2020391729"/>
                    </a:ext>
                  </a:extLst>
                </a:gridCol>
                <a:gridCol w="1770276">
                  <a:extLst>
                    <a:ext uri="{9D8B030D-6E8A-4147-A177-3AD203B41FA5}">
                      <a16:colId xmlns:a16="http://schemas.microsoft.com/office/drawing/2014/main" val="180257"/>
                    </a:ext>
                  </a:extLst>
                </a:gridCol>
                <a:gridCol w="1806298">
                  <a:extLst>
                    <a:ext uri="{9D8B030D-6E8A-4147-A177-3AD203B41FA5}">
                      <a16:colId xmlns:a16="http://schemas.microsoft.com/office/drawing/2014/main" val="3216037610"/>
                    </a:ext>
                  </a:extLst>
                </a:gridCol>
              </a:tblGrid>
              <a:tr h="777076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Направление мер поддержки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патентование и (или) проведение иных работ (оказание услуг) по защите результатов интеллектуальной деятельности участников проекта</a:t>
                      </a: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создание прототипов (опытных образцов);</a:t>
                      </a: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проведение испытаний</a:t>
                      </a:r>
                      <a:endParaRPr lang="ru-RU" sz="11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приобретение комплектующих для сборки прототипа</a:t>
                      </a:r>
                      <a:endParaRPr lang="ru-RU" sz="11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>
                      <a:solidFill>
                        <a:srgbClr val="A6A6A6"/>
                      </a:solidFill>
                      <a:prstDash val="dot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509988"/>
                  </a:ext>
                </a:extLst>
              </a:tr>
              <a:tr h="44675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Категория грантополучателей</a:t>
                      </a: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для участников проекта «Сколково» </a:t>
                      </a:r>
                    </a:p>
                  </a:txBody>
                  <a:tcPr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для участников, являющихся МТК, а также для участников с годовой выручкой менее 100 млн рублей</a:t>
                      </a: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10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10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34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Требования к расходам</a:t>
                      </a: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  <a:sym typeface="Manrop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  <a:sym typeface="Manrop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  <a:sym typeface="Manrope Light"/>
                        </a:rPr>
                        <a:t>расходы должны быть понесены не ранее 12 месяцев до даты подачи заявки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  <a:sym typeface="Manrope"/>
                        </a:rPr>
                        <a:t> на участие в отборе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Segoe UI Emoji" panose="020B0502040204020203" pitchFamily="34" charset="0"/>
                        <a:ea typeface="Segoe UI Emoji" panose="020B0502040204020203" pitchFamily="34" charset="0"/>
                        <a:cs typeface="Microsoft Himalaya" panose="01010100010101010101" pitchFamily="2" charset="0"/>
                        <a:sym typeface="Manrope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100" i="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100" i="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100" i="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9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Размер гранта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до 1,5 млн рублей</a:t>
                      </a:r>
                      <a:endParaRPr lang="ru-RU" sz="1100" b="0" strike="noStrike" spc="-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sz="1100" b="0" strike="noStrike" spc="-1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Segoe UI Emoji" panose="020B0502040204020203" pitchFamily="34" charset="0"/>
                        <a:cs typeface="Microsoft Himalaya" panose="01010100010101010101" pitchFamily="2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91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Сроки принятия заявок</a:t>
                      </a: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Segoe UI Emoji" panose="020B0502040204020203" pitchFamily="34" charset="0"/>
                          <a:cs typeface="Microsoft Himalaya" panose="01010100010101010101" pitchFamily="2" charset="0"/>
                        </a:rPr>
                        <a:t>заявки на участие в отборе принимаются с 10 марта по 10 апреля 2026 г. </a:t>
                      </a:r>
                    </a:p>
                  </a:txBody>
                  <a:tcPr anchor="ctr"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>
                    <a:lnL w="6480">
                      <a:solidFill>
                        <a:srgbClr val="A6A6A6"/>
                      </a:solidFill>
                      <a:prstDash val="dot"/>
                    </a:lnL>
                    <a:lnR w="6480">
                      <a:solidFill>
                        <a:srgbClr val="A6A6A6"/>
                      </a:solidFill>
                      <a:prstDash val="dot"/>
                    </a:lnR>
                    <a:lnT w="6480" cap="flat" cmpd="sng" algn="ctr">
                      <a:solidFill>
                        <a:srgbClr val="A6A6A6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A6A6A6"/>
                      </a:solidFill>
                      <a:prstDash val="dot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6" name="PlaceHolder 2"/>
          <p:cNvSpPr>
            <a:spLocks noGrp="1"/>
          </p:cNvSpPr>
          <p:nvPr>
            <p:ph type="ftr" idx="40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r>
              <a:rPr lang="ru-RU" dirty="0" err="1">
                <a:solidFill>
                  <a:srgbClr val="343B3C"/>
                </a:solidFill>
                <a:latin typeface="Manrope Semibold"/>
              </a:rPr>
              <a:t>Микрогранты</a:t>
            </a:r>
            <a:r>
              <a:rPr lang="ru-RU" dirty="0">
                <a:solidFill>
                  <a:srgbClr val="343B3C"/>
                </a:solidFill>
                <a:latin typeface="Manrope Semibold"/>
              </a:rPr>
              <a:t>  на компенсацию расходов</a:t>
            </a:r>
            <a:endParaRPr lang="ru-RU" sz="100" dirty="0">
              <a:solidFill>
                <a:srgbClr val="000000"/>
              </a:solidFill>
              <a:latin typeface="Calibri"/>
            </a:endParaRPr>
          </a:p>
          <a:p>
            <a:endParaRPr lang="ru-RU" sz="1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242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PlaceHolder 1"/>
          <p:cNvSpPr>
            <a:spLocks noGrp="1"/>
          </p:cNvSpPr>
          <p:nvPr>
            <p:ph type="sldNum" idx="41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C171E84-ABDE-4A4D-8C5D-26E6AEEA0534}" type="slidenum">
              <a:rPr lang="ru-RU" sz="1200" b="0" strike="noStrike" spc="-1">
                <a:solidFill>
                  <a:schemeClr val="dk1"/>
                </a:solidFill>
                <a:latin typeface="Manrope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8" name="PlaceHolder 2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49580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</a:rPr>
              <a:t>Нормативное правовое регулирование</a:t>
            </a:r>
            <a:endParaRPr lang="ru-RU" sz="2800" b="1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589" name="Прямоугольник: скругленные углы 3"/>
          <p:cNvSpPr/>
          <p:nvPr/>
        </p:nvSpPr>
        <p:spPr>
          <a:xfrm>
            <a:off x="1184400" y="1228680"/>
            <a:ext cx="10258200" cy="881956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0" name="Текст 27"/>
          <p:cNvSpPr/>
          <p:nvPr/>
        </p:nvSpPr>
        <p:spPr>
          <a:xfrm>
            <a:off x="1859040" y="134028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Правила</a:t>
            </a:r>
            <a:r>
              <a:rPr lang="ru-RU" sz="1400" b="1" strike="noStrike" spc="-1">
                <a:solidFill>
                  <a:srgbClr val="566062"/>
                </a:solidFill>
                <a:latin typeface="Manrope Medium"/>
                <a:ea typeface="Manrope"/>
              </a:rPr>
              <a:t> </a:t>
            </a:r>
            <a:r>
              <a:rPr lang="ru-RU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отбора грантополучателей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1" name="Текст 27"/>
          <p:cNvSpPr/>
          <p:nvPr/>
        </p:nvSpPr>
        <p:spPr>
          <a:xfrm>
            <a:off x="6889320" y="1428840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Постановление Правительства РФ 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от 25.10.2023 № 1781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5" name="Прямоугольник: скругленные углы 3"/>
          <p:cNvSpPr/>
          <p:nvPr/>
        </p:nvSpPr>
        <p:spPr>
          <a:xfrm>
            <a:off x="1128032" y="2329068"/>
            <a:ext cx="10258200" cy="143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6" name="Текст 27"/>
          <p:cNvSpPr/>
          <p:nvPr/>
        </p:nvSpPr>
        <p:spPr>
          <a:xfrm>
            <a:off x="1859040" y="3047584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400" b="0" strike="noStrike" spc="-1" dirty="0">
                <a:solidFill>
                  <a:srgbClr val="566062"/>
                </a:solidFill>
                <a:latin typeface="Manrope Medium"/>
                <a:ea typeface="Manrope"/>
              </a:rPr>
              <a:t>Правила предоставления грантов</a:t>
            </a:r>
            <a:r>
              <a:rPr lang="ru" sz="1400" b="0" strike="noStrike" spc="-1" dirty="0">
                <a:solidFill>
                  <a:srgbClr val="566062"/>
                </a:solidFill>
                <a:latin typeface="Manrope Medium"/>
                <a:ea typeface="Manrope"/>
              </a:rPr>
              <a:t> 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200" b="0" strike="noStrike" spc="-1" dirty="0">
                <a:solidFill>
                  <a:srgbClr val="566062"/>
                </a:solidFill>
                <a:latin typeface="Manrope"/>
                <a:ea typeface="Manrope"/>
              </a:rPr>
              <a:t>(достижение результата предоставления гранта;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200" b="0" strike="noStrike" spc="-1" dirty="0">
                <a:solidFill>
                  <a:srgbClr val="566062"/>
                </a:solidFill>
                <a:latin typeface="Manrope"/>
                <a:ea typeface="Manrope"/>
              </a:rPr>
              <a:t>заключение соглашений по Типовой форме Минфина России;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200" b="0" strike="noStrike" spc="-1" dirty="0">
                <a:solidFill>
                  <a:srgbClr val="566062"/>
                </a:solidFill>
                <a:latin typeface="Manrope"/>
                <a:ea typeface="Manrope"/>
              </a:rPr>
              <a:t>ежеквартальная отчетность о расходах и достижении результата</a:t>
            </a:r>
            <a:r>
              <a:rPr lang="ru-RU" sz="1200" b="0" strike="noStrike" spc="-1" dirty="0">
                <a:solidFill>
                  <a:srgbClr val="343B3C"/>
                </a:solidFill>
                <a:latin typeface="Manrope"/>
                <a:ea typeface="Manrope"/>
              </a:rPr>
              <a:t>)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7" name="Прямоугольник 39"/>
          <p:cNvSpPr/>
          <p:nvPr/>
        </p:nvSpPr>
        <p:spPr>
          <a:xfrm>
            <a:off x="6905520" y="2781184"/>
            <a:ext cx="34333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Постановление Правительства РФ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Semibold"/>
                <a:ea typeface="Manrope"/>
              </a:rPr>
              <a:t>от 25.10.2023 № 1780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8" name="Прямоугольник: скругленные углы 3"/>
          <p:cNvSpPr/>
          <p:nvPr/>
        </p:nvSpPr>
        <p:spPr>
          <a:xfrm>
            <a:off x="1128032" y="4023517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599" name="Текст 27"/>
          <p:cNvSpPr/>
          <p:nvPr/>
        </p:nvSpPr>
        <p:spPr>
          <a:xfrm>
            <a:off x="1859040" y="4186101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C</a:t>
            </a:r>
            <a:r>
              <a:rPr lang="ru-RU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оглашение и отчетность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0" name="Текст 27"/>
          <p:cNvSpPr/>
          <p:nvPr/>
        </p:nvSpPr>
        <p:spPr>
          <a:xfrm>
            <a:off x="6889320" y="4262421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4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Приказ Минфина России 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 dirty="0">
                <a:solidFill>
                  <a:srgbClr val="566062"/>
                </a:solidFill>
                <a:latin typeface="Manrope Semibold"/>
                <a:ea typeface="Manrope"/>
              </a:rPr>
              <a:t>от 25.12.2019 № 248н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1" name="Прямоугольник: скругленные углы 3"/>
          <p:cNvSpPr/>
          <p:nvPr/>
        </p:nvSpPr>
        <p:spPr>
          <a:xfrm>
            <a:off x="1184400" y="4953261"/>
            <a:ext cx="10258200" cy="719640"/>
          </a:xfrm>
          <a:prstGeom prst="roundRect">
            <a:avLst>
              <a:gd name="adj" fmla="val 9502"/>
            </a:avLst>
          </a:prstGeom>
          <a:solidFill>
            <a:srgbClr val="566062">
              <a:alpha val="5000"/>
            </a:srgbClr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Manrope"/>
            </a:endParaRPr>
          </a:p>
        </p:txBody>
      </p:sp>
      <p:sp>
        <p:nvSpPr>
          <p:cNvPr id="602" name="Текст 27"/>
          <p:cNvSpPr/>
          <p:nvPr/>
        </p:nvSpPr>
        <p:spPr>
          <a:xfrm>
            <a:off x="1859040" y="5153421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Положение об отборе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90000"/>
              </a:lnSpc>
            </a:pPr>
            <a:r>
              <a:rPr lang="ru-RU" sz="1400" b="0" strike="noStrike" spc="-1">
                <a:solidFill>
                  <a:srgbClr val="566062"/>
                </a:solidFill>
                <a:latin typeface="Manrope Medium"/>
                <a:ea typeface="Manrope"/>
              </a:rPr>
              <a:t>получателей микрогрантов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3" name="Текст 27"/>
          <p:cNvSpPr/>
          <p:nvPr/>
        </p:nvSpPr>
        <p:spPr>
          <a:xfrm>
            <a:off x="6871271" y="5148817"/>
            <a:ext cx="5108760" cy="39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Manrope Semibold"/>
                <a:ea typeface="Manrope"/>
              </a:rPr>
              <a:t>Приказ Фонда «Сколково» </a:t>
            </a:r>
          </a:p>
          <a:p>
            <a:pPr>
              <a:lnSpc>
                <a:spcPct val="90000"/>
              </a:lnSpc>
            </a:pPr>
            <a:r>
              <a:rPr lang="ru-RU" sz="1400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Manrope Semibold"/>
                <a:ea typeface="Manrope"/>
              </a:rPr>
              <a:t>от 06.03.2026 № 57-Пр</a:t>
            </a:r>
          </a:p>
        </p:txBody>
      </p:sp>
      <p:pic>
        <p:nvPicPr>
          <p:cNvPr id="604" name="Рисунок 80"/>
          <p:cNvPicPr/>
          <p:nvPr/>
        </p:nvPicPr>
        <p:blipFill>
          <a:blip r:embed="rId2"/>
          <a:stretch/>
        </p:blipFill>
        <p:spPr>
          <a:xfrm>
            <a:off x="1383120" y="1436400"/>
            <a:ext cx="326520" cy="304560"/>
          </a:xfrm>
          <a:prstGeom prst="rect">
            <a:avLst/>
          </a:prstGeom>
          <a:ln w="0">
            <a:noFill/>
          </a:ln>
        </p:spPr>
      </p:pic>
      <p:pic>
        <p:nvPicPr>
          <p:cNvPr id="606" name="Рисунок 79"/>
          <p:cNvPicPr/>
          <p:nvPr/>
        </p:nvPicPr>
        <p:blipFill>
          <a:blip r:embed="rId3"/>
          <a:stretch/>
        </p:blipFill>
        <p:spPr>
          <a:xfrm>
            <a:off x="1379880" y="2886304"/>
            <a:ext cx="333000" cy="312480"/>
          </a:xfrm>
          <a:prstGeom prst="rect">
            <a:avLst/>
          </a:prstGeom>
          <a:ln w="0">
            <a:noFill/>
          </a:ln>
        </p:spPr>
      </p:pic>
      <p:pic>
        <p:nvPicPr>
          <p:cNvPr id="607" name="Рисунок 20"/>
          <p:cNvPicPr/>
          <p:nvPr/>
        </p:nvPicPr>
        <p:blipFill>
          <a:blip r:embed="rId4"/>
          <a:stretch/>
        </p:blipFill>
        <p:spPr>
          <a:xfrm>
            <a:off x="1372680" y="4251261"/>
            <a:ext cx="347400" cy="340920"/>
          </a:xfrm>
          <a:prstGeom prst="rect">
            <a:avLst/>
          </a:prstGeom>
          <a:ln w="0">
            <a:noFill/>
          </a:ln>
        </p:spPr>
      </p:pic>
      <p:pic>
        <p:nvPicPr>
          <p:cNvPr id="608" name="Рисунок 41"/>
          <p:cNvPicPr/>
          <p:nvPr/>
        </p:nvPicPr>
        <p:blipFill>
          <a:blip r:embed="rId5"/>
          <a:stretch/>
        </p:blipFill>
        <p:spPr>
          <a:xfrm>
            <a:off x="1387080" y="5153421"/>
            <a:ext cx="318600" cy="318600"/>
          </a:xfrm>
          <a:prstGeom prst="rect">
            <a:avLst/>
          </a:prstGeom>
          <a:ln w="0">
            <a:noFill/>
          </a:ln>
        </p:spPr>
      </p:pic>
      <p:sp>
        <p:nvSpPr>
          <p:cNvPr id="609" name="PlaceHolder 3"/>
          <p:cNvSpPr>
            <a:spLocks noGrp="1"/>
          </p:cNvSpPr>
          <p:nvPr>
            <p:ph type="ftr" idx="42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r>
              <a:rPr lang="ru-RU" dirty="0" err="1">
                <a:solidFill>
                  <a:srgbClr val="343B3C"/>
                </a:solidFill>
                <a:latin typeface="Manrope Semibold"/>
              </a:rPr>
              <a:t>Микрогранты</a:t>
            </a:r>
            <a:r>
              <a:rPr lang="ru-RU" dirty="0">
                <a:solidFill>
                  <a:srgbClr val="343B3C"/>
                </a:solidFill>
                <a:latin typeface="Manrope Semibold"/>
              </a:rPr>
              <a:t>  на компенсацию расходов</a:t>
            </a:r>
            <a:endParaRPr lang="ru-RU" sz="1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649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343B3C"/>
                </a:solidFill>
                <a:latin typeface="Manrope Semibold"/>
              </a:rPr>
              <a:t>Процесс отбора грантополучателей </a:t>
            </a:r>
            <a:br>
              <a:rPr sz="2800" dirty="0"/>
            </a:br>
            <a:r>
              <a:rPr lang="ru-RU" sz="2800" b="0" strike="noStrike" spc="-1" dirty="0">
                <a:solidFill>
                  <a:srgbClr val="343B3C"/>
                </a:solidFill>
                <a:latin typeface="Manrope Semibold"/>
              </a:rPr>
              <a:t>и предоставления гранта</a:t>
            </a:r>
            <a:endParaRPr lang="ru-RU" sz="28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1" name="PlaceHolder 2"/>
          <p:cNvSpPr>
            <a:spLocks noGrp="1"/>
          </p:cNvSpPr>
          <p:nvPr>
            <p:ph type="sldNum" idx="43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/>
                </a:solidFill>
                <a:latin typeface="Manrope"/>
              </a:rPr>
              <a:t>5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2" name="TextBox 21"/>
          <p:cNvSpPr/>
          <p:nvPr/>
        </p:nvSpPr>
        <p:spPr>
          <a:xfrm>
            <a:off x="1184400" y="1698680"/>
            <a:ext cx="857592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strike="noStrike" spc="-1" dirty="0">
                <a:latin typeface="Manrope Medium"/>
                <a:ea typeface="Segoe UI Emoji" panose="020B0502040204020203" pitchFamily="34" charset="0"/>
              </a:rPr>
              <a:t>В СИСТЕМЕ «ЭЛЕКТРОННЫЙ БЮДЖЕТ» </a:t>
            </a:r>
            <a:endParaRPr lang="ru-RU" sz="1600" b="0" strike="noStrike" spc="-1" dirty="0"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13" name="PlaceHolder 3"/>
          <p:cNvSpPr>
            <a:spLocks noGrp="1"/>
          </p:cNvSpPr>
          <p:nvPr>
            <p:ph type="ftr" idx="44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r>
              <a:rPr lang="ru-RU" dirty="0" err="1">
                <a:solidFill>
                  <a:srgbClr val="343B3C"/>
                </a:solidFill>
                <a:latin typeface="Manrope Semibold"/>
              </a:rPr>
              <a:t>Микрогранты</a:t>
            </a:r>
            <a:r>
              <a:rPr lang="ru-RU" dirty="0">
                <a:solidFill>
                  <a:srgbClr val="343B3C"/>
                </a:solidFill>
                <a:latin typeface="Manrope Semibold"/>
              </a:rPr>
              <a:t>  на компенсацию расходов</a:t>
            </a:r>
            <a:endParaRPr lang="ru-RU" sz="100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14" name="Группа 27"/>
          <p:cNvGrpSpPr/>
          <p:nvPr/>
        </p:nvGrpSpPr>
        <p:grpSpPr>
          <a:xfrm>
            <a:off x="1184760" y="3291840"/>
            <a:ext cx="10129320" cy="1818360"/>
            <a:chOff x="1184760" y="3291840"/>
            <a:chExt cx="10129320" cy="1818360"/>
          </a:xfrm>
        </p:grpSpPr>
        <p:cxnSp>
          <p:nvCxnSpPr>
            <p:cNvPr id="615" name="Прямая со стрелкой 24"/>
            <p:cNvCxnSpPr>
              <a:stCxn id="616" idx="2"/>
            </p:cNvCxnSpPr>
            <p:nvPr/>
          </p:nvCxnSpPr>
          <p:spPr>
            <a:xfrm>
              <a:off x="2093400" y="3291840"/>
              <a:ext cx="9221040" cy="1080"/>
            </a:xfrm>
            <a:prstGeom prst="straightConnector1">
              <a:avLst/>
            </a:prstGeom>
            <a:ln w="12700">
              <a:solidFill>
                <a:srgbClr val="566062"/>
              </a:solidFill>
              <a:tailEnd type="triangle" w="lg" len="lg"/>
            </a:ln>
          </p:spPr>
        </p:cxnSp>
        <p:sp>
          <p:nvSpPr>
            <p:cNvPr id="616" name="Дуга 25"/>
            <p:cNvSpPr/>
            <p:nvPr/>
          </p:nvSpPr>
          <p:spPr>
            <a:xfrm rot="10800000">
              <a:off x="1184760" y="3291840"/>
              <a:ext cx="1817280" cy="1817280"/>
            </a:xfrm>
            <a:prstGeom prst="arc">
              <a:avLst>
                <a:gd name="adj1" fmla="val 16200000"/>
                <a:gd name="adj2" fmla="val 5581365"/>
              </a:avLst>
            </a:prstGeom>
            <a:noFill/>
            <a:ln w="12700">
              <a:solidFill>
                <a:srgbClr val="566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cxnSp>
          <p:nvCxnSpPr>
            <p:cNvPr id="617" name="Прямая со стрелкой 26"/>
            <p:cNvCxnSpPr/>
            <p:nvPr/>
          </p:nvCxnSpPr>
          <p:spPr>
            <a:xfrm>
              <a:off x="2092320" y="5110200"/>
              <a:ext cx="7527960" cy="360"/>
            </a:xfrm>
            <a:prstGeom prst="straightConnector1">
              <a:avLst/>
            </a:prstGeom>
            <a:ln w="12700">
              <a:solidFill>
                <a:srgbClr val="566062"/>
              </a:solidFill>
              <a:tailEnd type="oval" w="lg" len="lg"/>
            </a:ln>
          </p:spPr>
        </p:cxnSp>
      </p:grpSp>
      <p:grpSp>
        <p:nvGrpSpPr>
          <p:cNvPr id="618" name="Группа 32"/>
          <p:cNvGrpSpPr/>
          <p:nvPr/>
        </p:nvGrpSpPr>
        <p:grpSpPr>
          <a:xfrm>
            <a:off x="7603767" y="4638460"/>
            <a:ext cx="1745280" cy="1087142"/>
            <a:chOff x="6991920" y="4647298"/>
            <a:chExt cx="1745280" cy="1087142"/>
          </a:xfrm>
        </p:grpSpPr>
        <p:sp>
          <p:nvSpPr>
            <p:cNvPr id="619" name="TextBox 5"/>
            <p:cNvSpPr/>
            <p:nvPr/>
          </p:nvSpPr>
          <p:spPr>
            <a:xfrm>
              <a:off x="6991920" y="4647298"/>
              <a:ext cx="1099147" cy="30632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4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</a:t>
              </a:r>
              <a:r>
                <a:rPr lang="en-US" sz="14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10.04.20</a:t>
              </a:r>
              <a:r>
                <a:rPr lang="en-US" sz="1400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26</a:t>
              </a:r>
              <a:endParaRPr lang="ru-RU" sz="14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0" name="Овал 29"/>
            <p:cNvSpPr/>
            <p:nvPr/>
          </p:nvSpPr>
          <p:spPr>
            <a:xfrm>
              <a:off x="704844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1" name="TextBox 35"/>
            <p:cNvSpPr/>
            <p:nvPr/>
          </p:nvSpPr>
          <p:spPr>
            <a:xfrm>
              <a:off x="7048440" y="5279040"/>
              <a:ext cx="16887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200" b="0" strike="noStrike" spc="-1" dirty="0">
                  <a:solidFill>
                    <a:srgbClr val="566062"/>
                  </a:solidFill>
                  <a:latin typeface="Manrope Medium"/>
                </a:rPr>
                <a:t>Прием </a:t>
              </a:r>
              <a:endParaRPr lang="ru-RU" sz="12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200" b="0" strike="noStrike" spc="-1" dirty="0">
                  <a:solidFill>
                    <a:srgbClr val="566062"/>
                  </a:solidFill>
                  <a:latin typeface="Manrope Medium"/>
                </a:rPr>
                <a:t>заявок</a:t>
              </a:r>
              <a:endParaRPr lang="ru-RU" sz="12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22" name="Группа 36"/>
          <p:cNvGrpSpPr/>
          <p:nvPr/>
        </p:nvGrpSpPr>
        <p:grpSpPr>
          <a:xfrm>
            <a:off x="2762203" y="4591010"/>
            <a:ext cx="1712160" cy="1057820"/>
            <a:chOff x="4559760" y="4616140"/>
            <a:chExt cx="1712160" cy="1057820"/>
          </a:xfrm>
        </p:grpSpPr>
        <p:sp>
          <p:nvSpPr>
            <p:cNvPr id="623" name="TextBox 5"/>
            <p:cNvSpPr/>
            <p:nvPr/>
          </p:nvSpPr>
          <p:spPr>
            <a:xfrm>
              <a:off x="4559760" y="461614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</a:t>
              </a:r>
              <a:r>
                <a:rPr lang="en-US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13.05.2026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4" name="Овал 33"/>
            <p:cNvSpPr/>
            <p:nvPr/>
          </p:nvSpPr>
          <p:spPr>
            <a:xfrm>
              <a:off x="458316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5" name="TextBox 39"/>
            <p:cNvSpPr/>
            <p:nvPr/>
          </p:nvSpPr>
          <p:spPr>
            <a:xfrm>
              <a:off x="4583160" y="5279040"/>
              <a:ext cx="168876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Рассмотрение 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заявок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26" name="Группа 40"/>
          <p:cNvGrpSpPr/>
          <p:nvPr/>
        </p:nvGrpSpPr>
        <p:grpSpPr>
          <a:xfrm>
            <a:off x="2702263" y="2790500"/>
            <a:ext cx="1733760" cy="1057820"/>
            <a:chOff x="2072520" y="4616140"/>
            <a:chExt cx="1733760" cy="1057820"/>
          </a:xfrm>
        </p:grpSpPr>
        <p:sp>
          <p:nvSpPr>
            <p:cNvPr id="627" name="TextBox 5"/>
            <p:cNvSpPr/>
            <p:nvPr/>
          </p:nvSpPr>
          <p:spPr>
            <a:xfrm>
              <a:off x="2072520" y="461614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</a:t>
              </a:r>
              <a:r>
                <a:rPr lang="en-US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18.05.2026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8" name="Овал 37"/>
            <p:cNvSpPr/>
            <p:nvPr/>
          </p:nvSpPr>
          <p:spPr>
            <a:xfrm>
              <a:off x="2116080" y="503280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29" name="TextBox 57"/>
            <p:cNvSpPr/>
            <p:nvPr/>
          </p:nvSpPr>
          <p:spPr>
            <a:xfrm>
              <a:off x="2116080" y="5279040"/>
              <a:ext cx="169020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Определение 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победителей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34" name="Группа 70"/>
          <p:cNvGrpSpPr/>
          <p:nvPr/>
        </p:nvGrpSpPr>
        <p:grpSpPr>
          <a:xfrm>
            <a:off x="7636167" y="2791500"/>
            <a:ext cx="1712880" cy="1057820"/>
            <a:chOff x="2093400" y="2776180"/>
            <a:chExt cx="1712880" cy="1057820"/>
          </a:xfrm>
        </p:grpSpPr>
        <p:sp>
          <p:nvSpPr>
            <p:cNvPr id="635" name="TextBox 5"/>
            <p:cNvSpPr/>
            <p:nvPr/>
          </p:nvSpPr>
          <p:spPr>
            <a:xfrm>
              <a:off x="2093400" y="2776180"/>
              <a:ext cx="1247970" cy="3371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45000" rIns="45720" bIns="45000" anchor="b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до </a:t>
              </a:r>
              <a:r>
                <a:rPr lang="en-US" sz="1600" b="0" strike="noStrike" spc="-1" dirty="0">
                  <a:solidFill>
                    <a:schemeClr val="lt2">
                      <a:lumMod val="75000"/>
                    </a:schemeClr>
                  </a:solidFill>
                  <a:latin typeface="Manrope Semibold"/>
                </a:rPr>
                <a:t>17.06.2026</a:t>
              </a:r>
              <a:endParaRPr lang="ru-RU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6" name="Овал 45"/>
            <p:cNvSpPr/>
            <p:nvPr/>
          </p:nvSpPr>
          <p:spPr>
            <a:xfrm>
              <a:off x="2116080" y="3192840"/>
              <a:ext cx="172800" cy="1742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4D575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ctr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 Light"/>
              </a:endParaRPr>
            </a:p>
          </p:txBody>
        </p:sp>
        <p:sp>
          <p:nvSpPr>
            <p:cNvPr id="637" name="TextBox 73"/>
            <p:cNvSpPr/>
            <p:nvPr/>
          </p:nvSpPr>
          <p:spPr>
            <a:xfrm>
              <a:off x="2116080" y="3439080"/>
              <a:ext cx="169020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 Medium"/>
                </a:rPr>
                <a:t>Заключение Соглашений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id="{C0F70F0B-4DB6-456A-A29F-3BFF5942A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7078"/>
            <a:ext cx="746317" cy="74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216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3200" b="0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</a:rPr>
              <a:t>Структура заявки на участие в отборе  </a:t>
            </a:r>
            <a:endParaRPr lang="ru-RU" sz="3200" b="0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44" name="PlaceHolder 2"/>
          <p:cNvSpPr>
            <a:spLocks noGrp="1"/>
          </p:cNvSpPr>
          <p:nvPr>
            <p:ph type="sldNum" idx="45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chemeClr val="dk1"/>
                </a:solidFill>
                <a:latin typeface="Manrope"/>
              </a:rPr>
              <a:t>6</a:t>
            </a:r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45" name="Группа 103"/>
          <p:cNvGrpSpPr/>
          <p:nvPr/>
        </p:nvGrpSpPr>
        <p:grpSpPr>
          <a:xfrm>
            <a:off x="1338120" y="1185509"/>
            <a:ext cx="2273400" cy="5183975"/>
            <a:chOff x="1338120" y="1555200"/>
            <a:chExt cx="2273400" cy="4613040"/>
          </a:xfrm>
        </p:grpSpPr>
        <p:sp>
          <p:nvSpPr>
            <p:cNvPr id="646" name="Прямоугольник: скругленные углы 3"/>
            <p:cNvSpPr/>
            <p:nvPr/>
          </p:nvSpPr>
          <p:spPr>
            <a:xfrm>
              <a:off x="1338480" y="1555200"/>
              <a:ext cx="2273040" cy="4613040"/>
            </a:xfrm>
            <a:prstGeom prst="roundRect">
              <a:avLst>
                <a:gd name="adj" fmla="val 5187"/>
              </a:avLst>
            </a:prstGeom>
            <a:solidFill>
              <a:srgbClr val="B2EC51"/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47" name="Текст 6"/>
            <p:cNvSpPr/>
            <p:nvPr/>
          </p:nvSpPr>
          <p:spPr>
            <a:xfrm>
              <a:off x="1522440" y="2885400"/>
              <a:ext cx="1738080" cy="270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spc="-1" dirty="0">
                  <a:solidFill>
                    <a:srgbClr val="566062"/>
                  </a:solidFill>
                  <a:latin typeface="Manrope"/>
                </a:rPr>
                <a:t>описываются достигнутые результаты (заявки на патенты, прототипы, испытания и др.)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Прилагаются документы, формы (шаблоны) которых предусмотрены приложениями к Положению об отборе: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spc="-1" dirty="0">
                  <a:solidFill>
                    <a:srgbClr val="566062"/>
                  </a:solidFill>
                  <a:latin typeface="Manrope"/>
                </a:rPr>
                <a:t>отчет о достижении значений результатов предоставления гранта (Приложение 2 к Типовой форме Соглашения)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Опись документов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tabLst>
                  <a:tab pos="0" algn="l"/>
                </a:tabLst>
              </a:pP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8" name="Текст 27"/>
            <p:cNvSpPr/>
            <p:nvPr/>
          </p:nvSpPr>
          <p:spPr>
            <a:xfrm>
              <a:off x="1521720" y="2479680"/>
              <a:ext cx="173880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Информация </a:t>
              </a:r>
              <a:br>
                <a:rPr sz="1600"/>
              </a:b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о проекте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9" name="Прямоугольник: один скругленный угол 24"/>
            <p:cNvSpPr/>
            <p:nvPr/>
          </p:nvSpPr>
          <p:spPr>
            <a:xfrm rot="16200000">
              <a:off x="1338120" y="15616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5660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cxnSp>
        <p:nvCxnSpPr>
          <p:cNvPr id="650" name="Прямая соединительная линия 10"/>
          <p:cNvCxnSpPr/>
          <p:nvPr/>
        </p:nvCxnSpPr>
        <p:spPr>
          <a:xfrm flipH="1">
            <a:off x="3611520" y="2121840"/>
            <a:ext cx="757440" cy="360"/>
          </a:xfrm>
          <a:prstGeom prst="straightConnector1">
            <a:avLst/>
          </a:prstGeom>
          <a:ln>
            <a:solidFill>
              <a:srgbClr val="566062">
                <a:alpha val="50000"/>
              </a:srgbClr>
            </a:solidFill>
          </a:ln>
        </p:spPr>
      </p:cxnSp>
      <p:grpSp>
        <p:nvGrpSpPr>
          <p:cNvPr id="651" name="Группа 5"/>
          <p:cNvGrpSpPr/>
          <p:nvPr/>
        </p:nvGrpSpPr>
        <p:grpSpPr>
          <a:xfrm>
            <a:off x="4368959" y="1185510"/>
            <a:ext cx="7180037" cy="1699530"/>
            <a:chOff x="4368960" y="1539000"/>
            <a:chExt cx="6484680" cy="1346040"/>
          </a:xfrm>
        </p:grpSpPr>
        <p:sp>
          <p:nvSpPr>
            <p:cNvPr id="652" name="Прямоугольник: скругленные углы 3"/>
            <p:cNvSpPr/>
            <p:nvPr/>
          </p:nvSpPr>
          <p:spPr>
            <a:xfrm>
              <a:off x="4368960" y="1561320"/>
              <a:ext cx="6484680" cy="1323720"/>
            </a:xfrm>
            <a:prstGeom prst="roundRect">
              <a:avLst>
                <a:gd name="adj" fmla="val 9502"/>
              </a:avLst>
            </a:prstGeom>
            <a:solidFill>
              <a:srgbClr val="566062">
                <a:alpha val="5000"/>
              </a:srgbClr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53" name="Текст 6"/>
            <p:cNvSpPr/>
            <p:nvPr/>
          </p:nvSpPr>
          <p:spPr>
            <a:xfrm>
              <a:off x="5429880" y="1944720"/>
              <a:ext cx="2594160" cy="742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"/>
                </a:rPr>
                <a:t>Часть данных заполняется автоматически на основании данных ЕГРЮЛ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>
                  <a:solidFill>
                    <a:srgbClr val="566062"/>
                  </a:solidFill>
                  <a:latin typeface="Manrope"/>
                </a:rPr>
                <a:t>Указываются контактные данные</a:t>
              </a:r>
              <a:endParaRPr lang="ru-RU" sz="10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54" name="Текст 27"/>
            <p:cNvSpPr/>
            <p:nvPr/>
          </p:nvSpPr>
          <p:spPr>
            <a:xfrm>
              <a:off x="5429880" y="1539000"/>
              <a:ext cx="51087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Информация о заявителе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55" name="Прямоугольник: один скругленный угол 24"/>
            <p:cNvSpPr/>
            <p:nvPr/>
          </p:nvSpPr>
          <p:spPr>
            <a:xfrm rot="16200000">
              <a:off x="4368960" y="15616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B2E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656" name="Рисунок 72"/>
            <p:cNvPicPr/>
            <p:nvPr/>
          </p:nvPicPr>
          <p:blipFill>
            <a:blip r:embed="rId2"/>
            <a:stretch/>
          </p:blipFill>
          <p:spPr>
            <a:xfrm>
              <a:off x="4595400" y="1777680"/>
              <a:ext cx="328680" cy="366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7" name="Текст 6"/>
            <p:cNvSpPr/>
            <p:nvPr/>
          </p:nvSpPr>
          <p:spPr>
            <a:xfrm>
              <a:off x="7879680" y="1614960"/>
              <a:ext cx="2973840" cy="910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Прилагаются документы:</a:t>
              </a: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Справка, подтверждающая соответствие требованиям участника отбора;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выписка из реестра МТК (если применимо)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справка о штатной численности (не применяется к МТК);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копия годовой бухгалтерской (финансовой) отчетности </a:t>
              </a:r>
              <a:b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(не применяется к МТК);</a:t>
              </a: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</p:txBody>
        </p:sp>
      </p:grpSp>
      <p:grpSp>
        <p:nvGrpSpPr>
          <p:cNvPr id="664" name="Группа 79"/>
          <p:cNvGrpSpPr/>
          <p:nvPr/>
        </p:nvGrpSpPr>
        <p:grpSpPr>
          <a:xfrm>
            <a:off x="4368961" y="3892722"/>
            <a:ext cx="7179902" cy="1556100"/>
            <a:chOff x="4368960" y="4817520"/>
            <a:chExt cx="6484680" cy="1350720"/>
          </a:xfrm>
        </p:grpSpPr>
        <p:sp>
          <p:nvSpPr>
            <p:cNvPr id="665" name="Прямоугольник: скругленные углы 3"/>
            <p:cNvSpPr/>
            <p:nvPr/>
          </p:nvSpPr>
          <p:spPr>
            <a:xfrm>
              <a:off x="4368960" y="4844520"/>
              <a:ext cx="6484680" cy="1323720"/>
            </a:xfrm>
            <a:prstGeom prst="roundRect">
              <a:avLst>
                <a:gd name="adj" fmla="val 8639"/>
              </a:avLst>
            </a:prstGeom>
            <a:solidFill>
              <a:srgbClr val="566062">
                <a:alpha val="5000"/>
              </a:srgbClr>
            </a:solidFill>
            <a:ln>
              <a:noFill/>
            </a:ln>
            <a:effectLst>
              <a:outerShdw blurRad="419040" sx="102000" sy="1020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666" name="Текст 6"/>
            <p:cNvSpPr/>
            <p:nvPr/>
          </p:nvSpPr>
          <p:spPr>
            <a:xfrm>
              <a:off x="5429880" y="5223600"/>
              <a:ext cx="2594160" cy="930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Запрашиваемый размер гранта </a:t>
              </a:r>
              <a:br>
                <a:rPr sz="1000" dirty="0"/>
              </a:b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(не более 1,5 млн рублей);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</a:pP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Суммы </a:t>
              </a:r>
              <a:r>
                <a:rPr lang="ru-RU" sz="1000" spc="-1" dirty="0">
                  <a:solidFill>
                    <a:srgbClr val="566062"/>
                  </a:solidFill>
                  <a:latin typeface="Manrope"/>
                </a:rPr>
                <a:t>произведенных</a:t>
              </a:r>
              <a:r>
                <a:rPr lang="ru-RU" sz="1000" b="0" strike="noStrike" spc="-1" dirty="0">
                  <a:solidFill>
                    <a:srgbClr val="566062"/>
                  </a:solidFill>
                  <a:latin typeface="Manrope"/>
                </a:rPr>
                <a:t> затрат в разрезе статей затрат</a:t>
              </a:r>
              <a:endParaRPr lang="ru-RU" sz="10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7" name="Текст 27"/>
            <p:cNvSpPr/>
            <p:nvPr/>
          </p:nvSpPr>
          <p:spPr>
            <a:xfrm>
              <a:off x="5429880" y="4817520"/>
              <a:ext cx="51087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defTabSz="914400">
                <a:lnSpc>
                  <a:spcPct val="90000"/>
                </a:lnSpc>
                <a:spcBef>
                  <a:spcPts val="1001"/>
                </a:spcBef>
              </a:pPr>
              <a:r>
                <a:rPr lang="ru-RU" sz="1600" b="0" strike="noStrike" spc="-1">
                  <a:solidFill>
                    <a:srgbClr val="566062"/>
                  </a:solidFill>
                  <a:latin typeface="Manrope Medium"/>
                </a:rPr>
                <a:t>О бюджете</a:t>
              </a:r>
              <a:endParaRPr lang="ru-RU" sz="16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68" name="Прямоугольник: один скругленный угол 24"/>
            <p:cNvSpPr/>
            <p:nvPr/>
          </p:nvSpPr>
          <p:spPr>
            <a:xfrm rot="16200000">
              <a:off x="4368960" y="4844880"/>
              <a:ext cx="785520" cy="785520"/>
            </a:xfrm>
            <a:prstGeom prst="round1Rect">
              <a:avLst>
                <a:gd name="adj" fmla="val 11818"/>
              </a:avLst>
            </a:prstGeom>
            <a:solidFill>
              <a:srgbClr val="B2E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2000" b="0" strike="noStrike" spc="-1">
                <a:solidFill>
                  <a:schemeClr val="lt1"/>
                </a:solidFill>
                <a:highlight>
                  <a:srgbClr val="B2ED51"/>
                </a:highlight>
                <a:latin typeface="Calibri"/>
              </a:endParaRPr>
            </a:p>
          </p:txBody>
        </p:sp>
        <p:sp>
          <p:nvSpPr>
            <p:cNvPr id="669" name="Текст 6"/>
            <p:cNvSpPr/>
            <p:nvPr/>
          </p:nvSpPr>
          <p:spPr>
            <a:xfrm>
              <a:off x="7944840" y="4917960"/>
              <a:ext cx="2594160" cy="1065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  <a:spcBef>
                  <a:spcPts val="1001"/>
                </a:spcBef>
                <a:tabLst>
                  <a:tab pos="0" algn="l"/>
                </a:tabLst>
              </a:pP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  <a:p>
              <a:pPr marL="171360" indent="-171360"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buFont typeface="Системный шрифт, обычный"/>
                <a:buChar char="–"/>
                <a:tabLst>
                  <a:tab pos="0" algn="l"/>
                </a:tabLst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Прилагается:</a:t>
              </a: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spcBef>
                  <a:spcPts val="1001"/>
                </a:spcBef>
                <a:buClr>
                  <a:srgbClr val="566062"/>
                </a:buClr>
                <a:tabLst>
                  <a:tab pos="0" algn="l"/>
                </a:tabLst>
              </a:pPr>
              <a:r>
                <a:rPr lang="ru-RU" sz="1000" b="0" strike="noStrike" spc="-1" dirty="0">
                  <a:solidFill>
                    <a:schemeClr val="bg1">
                      <a:lumMod val="50000"/>
                    </a:schemeClr>
                  </a:solidFill>
                  <a:latin typeface="Manrope"/>
                </a:rPr>
                <a:t>детализированная смета расходов</a:t>
              </a:r>
            </a:p>
            <a:p>
              <a:pPr>
                <a:spcBef>
                  <a:spcPts val="1001"/>
                </a:spcBef>
                <a:buClr>
                  <a:srgbClr val="566062"/>
                </a:buClr>
                <a:tabLst>
                  <a:tab pos="0" algn="l"/>
                </a:tabLst>
              </a:pPr>
              <a:r>
                <a:rPr lang="ru-RU" sz="1000" spc="-1" dirty="0">
                  <a:solidFill>
                    <a:schemeClr val="bg1">
                      <a:lumMod val="50000"/>
                    </a:schemeClr>
                  </a:solidFill>
                </a:rPr>
                <a:t>первичные документы, подтверждающие расходы участника отбора (указанные в разделах II-V Приложения № 2 к Положению)</a:t>
              </a:r>
              <a:endParaRPr lang="ru-RU" sz="1000" b="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</a:endParaRPr>
            </a:p>
          </p:txBody>
        </p:sp>
      </p:grpSp>
      <p:cxnSp>
        <p:nvCxnSpPr>
          <p:cNvPr id="670" name="Прямая соединительная линия 30"/>
          <p:cNvCxnSpPr>
            <a:cxnSpLocks/>
            <a:endCxn id="652" idx="2"/>
          </p:cNvCxnSpPr>
          <p:nvPr/>
        </p:nvCxnSpPr>
        <p:spPr>
          <a:xfrm flipV="1">
            <a:off x="7958978" y="2885040"/>
            <a:ext cx="0" cy="993282"/>
          </a:xfrm>
          <a:prstGeom prst="straightConnector1">
            <a:avLst/>
          </a:prstGeom>
          <a:ln>
            <a:solidFill>
              <a:srgbClr val="566062">
                <a:alpha val="50000"/>
              </a:srgbClr>
            </a:solidFill>
          </a:ln>
        </p:spPr>
      </p:cxnSp>
      <p:pic>
        <p:nvPicPr>
          <p:cNvPr id="672" name="Рисунок 36"/>
          <p:cNvPicPr/>
          <p:nvPr/>
        </p:nvPicPr>
        <p:blipFill>
          <a:blip r:embed="rId3"/>
          <a:stretch/>
        </p:blipFill>
        <p:spPr>
          <a:xfrm>
            <a:off x="1471861" y="1418405"/>
            <a:ext cx="434520" cy="418680"/>
          </a:xfrm>
          <a:prstGeom prst="rect">
            <a:avLst/>
          </a:prstGeom>
          <a:ln w="0">
            <a:noFill/>
          </a:ln>
        </p:spPr>
      </p:pic>
      <p:pic>
        <p:nvPicPr>
          <p:cNvPr id="674" name="Рисунок 67"/>
          <p:cNvPicPr/>
          <p:nvPr/>
        </p:nvPicPr>
        <p:blipFill>
          <a:blip r:embed="rId4"/>
          <a:stretch/>
        </p:blipFill>
        <p:spPr>
          <a:xfrm>
            <a:off x="4643160" y="4083501"/>
            <a:ext cx="430560" cy="430560"/>
          </a:xfrm>
          <a:prstGeom prst="rect">
            <a:avLst/>
          </a:prstGeom>
          <a:ln w="0">
            <a:noFill/>
          </a:ln>
        </p:spPr>
      </p:pic>
      <p:sp>
        <p:nvSpPr>
          <p:cNvPr id="675" name="PlaceHolder 3"/>
          <p:cNvSpPr>
            <a:spLocks noGrp="1"/>
          </p:cNvSpPr>
          <p:nvPr>
            <p:ph type="ftr" idx="46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r>
              <a:rPr lang="ru-RU" sz="900" dirty="0" err="1">
                <a:solidFill>
                  <a:srgbClr val="343B3C"/>
                </a:solidFill>
                <a:latin typeface="Manrope Semibold"/>
              </a:rPr>
              <a:t>Микрогранты</a:t>
            </a:r>
            <a:r>
              <a:rPr lang="ru-RU" sz="900" dirty="0">
                <a:solidFill>
                  <a:srgbClr val="343B3C"/>
                </a:solidFill>
                <a:latin typeface="Manrope Semibold"/>
              </a:rPr>
              <a:t>  на компенсацию расходов</a:t>
            </a:r>
            <a:endParaRPr lang="ru-RU" sz="2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295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</a:rPr>
              <a:t>Что нужно сделать до подачи заявки?</a:t>
            </a:r>
            <a:endParaRPr lang="ru-RU" sz="2800" b="0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77" name="Текст 5"/>
          <p:cNvSpPr/>
          <p:nvPr/>
        </p:nvSpPr>
        <p:spPr>
          <a:xfrm>
            <a:off x="1276200" y="947057"/>
            <a:ext cx="6155280" cy="11701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ts val="2200"/>
              </a:lnSpc>
            </a:pPr>
            <a:r>
              <a:rPr lang="ru-RU" sz="1600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ИЗУЧИТЬ ИНСТРУКЦИИ ПО РАБОТЕ В СИСТЕМЕ </a:t>
            </a:r>
            <a:endParaRPr lang="en-US" sz="1600" spc="-1" dirty="0">
              <a:solidFill>
                <a:schemeClr val="dk1"/>
              </a:solidFill>
              <a:latin typeface="Manrope Medium"/>
              <a:ea typeface="Segoe UI Emoji" panose="020B0502040204020203" pitchFamily="34" charset="0"/>
            </a:endParaRPr>
          </a:p>
          <a:p>
            <a:pPr>
              <a:lnSpc>
                <a:spcPts val="2200"/>
              </a:lnSpc>
            </a:pPr>
            <a:r>
              <a:rPr lang="ru-RU" sz="1600" b="1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«ЭЛЕКТРОННЫЙ БЮДЖЕТ»</a:t>
            </a:r>
            <a:br>
              <a:rPr lang="ru-RU" sz="1600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</a:br>
            <a:endParaRPr lang="ru-RU" sz="1600" spc="-1" dirty="0">
              <a:solidFill>
                <a:schemeClr val="dk1"/>
              </a:solidFill>
              <a:latin typeface="Manrope Medium"/>
              <a:ea typeface="Segoe UI Emoji" panose="020B0502040204020203" pitchFamily="34" charset="0"/>
            </a:endParaRPr>
          </a:p>
        </p:txBody>
      </p:sp>
      <p:sp>
        <p:nvSpPr>
          <p:cNvPr id="678" name="Текст 5"/>
          <p:cNvSpPr/>
          <p:nvPr/>
        </p:nvSpPr>
        <p:spPr>
          <a:xfrm>
            <a:off x="1276200" y="1807200"/>
            <a:ext cx="6774120" cy="43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/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На сайте Портале предоставления мер финансовой государственной поддержки (система «Электронный бюджет») </a:t>
            </a:r>
            <a:r>
              <a:rPr lang="en-US" sz="1400" dirty="0">
                <a:latin typeface="Segoe UI Emoji" panose="020B0502040204020203" pitchFamily="34" charset="0"/>
                <a:ea typeface="Segoe UI Emoji" panose="020B0502040204020203" pitchFamily="34" charset="0"/>
                <a:cs typeface="Arial" panose="020B0604020202020204" pitchFamily="34" charset="0"/>
                <a:hlinkClick r:id="rId2"/>
              </a:rPr>
              <a:t>https://promote.budget.gov.ru/</a:t>
            </a:r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 размещены </a:t>
            </a:r>
            <a:r>
              <a:rPr lang="ru-RU" sz="1400" b="1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подробные пошаговые инструкции</a:t>
            </a:r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, необходимые в том числе для:</a:t>
            </a:r>
          </a:p>
          <a:p>
            <a:pPr algn="just"/>
            <a:endParaRPr lang="ru-RU" sz="1400" dirty="0">
              <a:latin typeface="Manrope"/>
              <a:ea typeface="Segoe UI Emoji" panose="020B0502040204020203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авторизации участника отбора на Портале;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формирования, заполнения и подачи заявки на участие в отбор;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установки КРИПТОПРО CSP и сертификата электронной подписи для последующего подписания заявки для участия в отборе.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dirty="0">
              <a:latin typeface="Manrope"/>
              <a:ea typeface="Segoe UI Emoji" panose="020B0502040204020203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dirty="0">
              <a:latin typeface="Manrope"/>
              <a:ea typeface="Segoe UI Emoji" panose="020B0502040204020203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>
                <a:latin typeface="Manrope"/>
                <a:ea typeface="Segoe UI Emoji" panose="020B0502040204020203" pitchFamily="34" charset="0"/>
                <a:cs typeface="Arial" panose="020B0604020202020204" pitchFamily="34" charset="0"/>
              </a:rPr>
              <a:t>Кроме того, на сайте Портала размещены записи обучающих вебинаров.</a:t>
            </a:r>
            <a:endParaRPr lang="ru-RU" sz="1400" b="0" strike="noStrike" spc="-1" dirty="0">
              <a:solidFill>
                <a:srgbClr val="000000"/>
              </a:solidFill>
              <a:latin typeface="Manrope"/>
              <a:ea typeface="Segoe UI Emoji" panose="020B0502040204020203" pitchFamily="34" charset="0"/>
            </a:endParaRPr>
          </a:p>
        </p:txBody>
      </p:sp>
      <p:sp>
        <p:nvSpPr>
          <p:cNvPr id="679" name="Прямоугольник: скругленные углы 3"/>
          <p:cNvSpPr/>
          <p:nvPr/>
        </p:nvSpPr>
        <p:spPr>
          <a:xfrm>
            <a:off x="9223560" y="1672740"/>
            <a:ext cx="2273040" cy="4303800"/>
          </a:xfrm>
          <a:prstGeom prst="roundRect">
            <a:avLst>
              <a:gd name="adj" fmla="val 5187"/>
            </a:avLst>
          </a:prstGeom>
          <a:solidFill>
            <a:srgbClr val="B2EC51"/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80" name="Текст 27"/>
          <p:cNvSpPr/>
          <p:nvPr/>
        </p:nvSpPr>
        <p:spPr>
          <a:xfrm>
            <a:off x="9793476" y="1847880"/>
            <a:ext cx="1393163" cy="3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400" spc="-1" dirty="0">
                <a:solidFill>
                  <a:srgbClr val="566062"/>
                </a:solidFill>
                <a:latin typeface="Manrope Medium"/>
                <a:ea typeface="Segoe UI Emoji" panose="020B0502040204020203" pitchFamily="34" charset="0"/>
              </a:rPr>
              <a:t>Инструкции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83" name="Текст 27"/>
          <p:cNvSpPr/>
          <p:nvPr/>
        </p:nvSpPr>
        <p:spPr>
          <a:xfrm>
            <a:off x="9878786" y="3824640"/>
            <a:ext cx="1591174" cy="3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rgbClr val="566062"/>
                </a:solidFill>
                <a:latin typeface="Manrope Medium"/>
                <a:ea typeface="Segoe UI Emoji" panose="020B0502040204020203" pitchFamily="34" charset="0"/>
              </a:rPr>
              <a:t>Вебинары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84" name="PlaceHolder 2"/>
          <p:cNvSpPr>
            <a:spLocks noGrp="1"/>
          </p:cNvSpPr>
          <p:nvPr>
            <p:ph type="sldNum" idx="47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strike="noStrike" spc="-1">
                <a:solidFill>
                  <a:schemeClr val="dk1"/>
                </a:solidFill>
                <a:latin typeface="Manrope"/>
              </a:rPr>
              <a:t>7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5" name="PlaceHolder 3"/>
          <p:cNvSpPr>
            <a:spLocks noGrp="1"/>
          </p:cNvSpPr>
          <p:nvPr>
            <p:ph type="ftr" idx="48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 dirty="0" err="1">
                <a:solidFill>
                  <a:srgbClr val="566062"/>
                </a:solidFill>
                <a:latin typeface="Manrope"/>
              </a:rPr>
              <a:t>Микрогранты</a:t>
            </a:r>
            <a:endParaRPr lang="ru-RU" sz="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2B5E23-1981-4090-989C-CC8A4EE7E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499" y="4297159"/>
            <a:ext cx="1393162" cy="13931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80B948-1475-4690-8AA2-215578613A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499" y="2248560"/>
            <a:ext cx="1393163" cy="139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28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</a:rPr>
              <a:t>Что нужно сделать до подачи заявки?</a:t>
            </a:r>
            <a:endParaRPr lang="ru-RU" sz="2800" b="0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77" name="Текст 5"/>
          <p:cNvSpPr/>
          <p:nvPr/>
        </p:nvSpPr>
        <p:spPr>
          <a:xfrm>
            <a:off x="1276200" y="1055160"/>
            <a:ext cx="4819800" cy="106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ts val="2200"/>
              </a:lnSpc>
              <a:spcBef>
                <a:spcPts val="1001"/>
              </a:spcBef>
            </a:pPr>
            <a:r>
              <a:rPr lang="ru-RU" sz="1600" strike="noStrike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ОФОРМИТЬ УСИЛЕННУЮ КВАЛИФИЦИРОВАННУЮ </a:t>
            </a:r>
            <a:r>
              <a:rPr lang="ru-RU" sz="1600" b="1" strike="noStrike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ЭЛЕКТРОННУЮ</a:t>
            </a:r>
            <a:r>
              <a:rPr lang="en-US" sz="1600" b="1" strike="noStrike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 </a:t>
            </a:r>
            <a:r>
              <a:rPr lang="ru-RU" sz="1600" b="1" strike="noStrike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ПОДПИСЬ</a:t>
            </a:r>
            <a:br>
              <a:rPr sz="1400" dirty="0"/>
            </a:b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8" name="Текст 5"/>
          <p:cNvSpPr/>
          <p:nvPr/>
        </p:nvSpPr>
        <p:spPr>
          <a:xfrm>
            <a:off x="1276200" y="2008414"/>
            <a:ext cx="6774120" cy="41025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Получить квалифицированный сертификат электронной подписи можно только </a:t>
            </a:r>
            <a:br>
              <a:rPr sz="1400" dirty="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в аккредитованных удостоверяющих центрах. Сертификат и ключи электронной подписи</a:t>
            </a:r>
            <a:br>
              <a:rPr lang="ru-RU" sz="1400" dirty="0">
                <a:ea typeface="Segoe UI Emoji" panose="020B0502040204020203" pitchFamily="34" charset="0"/>
              </a:rPr>
            </a:b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записывают на сертифицированный электронный носитель: электронную карту </a:t>
            </a:r>
            <a:br>
              <a:rPr lang="ru-RU" sz="1400" dirty="0">
                <a:ea typeface="Segoe UI Emoji" panose="020B0502040204020203" pitchFamily="34" charset="0"/>
              </a:rPr>
            </a:b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или </a:t>
            </a:r>
            <a:r>
              <a:rPr lang="ru-RU" sz="1400" b="0" strike="noStrike" spc="-1" dirty="0" err="1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флеш</a:t>
            </a: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-накопитель. 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ts val="2200"/>
              </a:lnSpc>
              <a:spcBef>
                <a:spcPts val="1001"/>
              </a:spcBef>
            </a:pP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rgbClr val="92D050"/>
                </a:solidFill>
                <a:latin typeface="Manrope Medium"/>
                <a:ea typeface="Segoe UI Emoji" panose="020B0502040204020203" pitchFamily="34" charset="0"/>
              </a:rPr>
              <a:t>Важно! </a:t>
            </a:r>
            <a:r>
              <a:rPr lang="ru-RU" sz="1400" b="0" strike="noStrike" spc="-1" dirty="0">
                <a:solidFill>
                  <a:schemeClr val="dk1"/>
                </a:solidFill>
                <a:latin typeface="Manrope Medium"/>
                <a:ea typeface="Segoe UI Emoji" panose="020B0502040204020203" pitchFamily="34" charset="0"/>
              </a:rPr>
              <a:t>Для работы в системе «Электронный бюджет» сертификат электронной подписи организации должен содержать следующую информацию: 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5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• наименование организации;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5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• ОГРН/ОГРНИП организации; 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5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chemeClr val="dk1"/>
                </a:solidFill>
                <a:latin typeface="Manrope"/>
                <a:ea typeface="Segoe UI Emoji" panose="020B0502040204020203" pitchFamily="34" charset="0"/>
              </a:rPr>
              <a:t>• фамилия, имя, отчество должностного лица, на которого выпущен сертификат.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rgbClr val="343B3C"/>
                </a:solidFill>
                <a:latin typeface="Manrope"/>
                <a:ea typeface="Segoe UI Emoji" panose="020B0502040204020203" pitchFamily="34" charset="0"/>
              </a:rPr>
              <a:t>Сертификат УКЭП обязательно должен быть действующим (ознакомьтесь со сроком </a:t>
            </a:r>
            <a:br>
              <a:rPr sz="1400" dirty="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ru-RU" sz="1400" b="0" strike="noStrike" spc="-1" dirty="0">
                <a:solidFill>
                  <a:srgbClr val="343B3C"/>
                </a:solidFill>
                <a:latin typeface="Manrope"/>
                <a:ea typeface="Segoe UI Emoji" panose="020B0502040204020203" pitchFamily="34" charset="0"/>
              </a:rPr>
              <a:t>годности вашего сертификата).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r>
              <a:rPr lang="ru-RU" sz="1200" b="0" strike="noStrike" spc="-1" dirty="0">
                <a:solidFill>
                  <a:schemeClr val="dk1"/>
                </a:solidFill>
                <a:latin typeface="Manrope"/>
              </a:rPr>
              <a:t> 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ts val="2200"/>
              </a:lnSpc>
              <a:spcBef>
                <a:spcPts val="1001"/>
              </a:spcBef>
            </a:pP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9" name="Прямоугольник: скругленные углы 3"/>
          <p:cNvSpPr/>
          <p:nvPr/>
        </p:nvSpPr>
        <p:spPr>
          <a:xfrm>
            <a:off x="9223560" y="1382580"/>
            <a:ext cx="2273040" cy="4303800"/>
          </a:xfrm>
          <a:prstGeom prst="roundRect">
            <a:avLst>
              <a:gd name="adj" fmla="val 5187"/>
            </a:avLst>
          </a:prstGeom>
          <a:solidFill>
            <a:srgbClr val="B2EC51"/>
          </a:solidFill>
          <a:ln>
            <a:noFill/>
          </a:ln>
          <a:effectLst>
            <a:outerShdw blurRad="419040" sx="102000" sy="102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80" name="Текст 27"/>
          <p:cNvSpPr/>
          <p:nvPr/>
        </p:nvSpPr>
        <p:spPr>
          <a:xfrm>
            <a:off x="9731160" y="1847880"/>
            <a:ext cx="1455480" cy="3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rgbClr val="566062"/>
                </a:solidFill>
                <a:latin typeface="Manrope Medium"/>
                <a:ea typeface="Segoe UI Emoji" panose="020B0502040204020203" pitchFamily="34" charset="0"/>
              </a:rPr>
              <a:t>Как получить УКЭП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</p:txBody>
      </p:sp>
      <p:pic>
        <p:nvPicPr>
          <p:cNvPr id="681" name="Рисунок 13"/>
          <p:cNvPicPr/>
          <p:nvPr/>
        </p:nvPicPr>
        <p:blipFill>
          <a:blip r:embed="rId2"/>
          <a:stretch/>
        </p:blipFill>
        <p:spPr>
          <a:xfrm>
            <a:off x="9838440" y="2225520"/>
            <a:ext cx="1043280" cy="1043280"/>
          </a:xfrm>
          <a:prstGeom prst="rect">
            <a:avLst/>
          </a:prstGeom>
          <a:ln w="0">
            <a:noFill/>
          </a:ln>
        </p:spPr>
      </p:pic>
      <p:pic>
        <p:nvPicPr>
          <p:cNvPr id="682" name="Рисунок 14"/>
          <p:cNvPicPr/>
          <p:nvPr/>
        </p:nvPicPr>
        <p:blipFill>
          <a:blip r:embed="rId3"/>
          <a:stretch/>
        </p:blipFill>
        <p:spPr>
          <a:xfrm>
            <a:off x="9838440" y="4202280"/>
            <a:ext cx="1043280" cy="1043280"/>
          </a:xfrm>
          <a:prstGeom prst="rect">
            <a:avLst/>
          </a:prstGeom>
          <a:ln w="0">
            <a:noFill/>
          </a:ln>
        </p:spPr>
      </p:pic>
      <p:sp>
        <p:nvSpPr>
          <p:cNvPr id="683" name="Текст 27"/>
          <p:cNvSpPr/>
          <p:nvPr/>
        </p:nvSpPr>
        <p:spPr>
          <a:xfrm>
            <a:off x="9731160" y="3824640"/>
            <a:ext cx="1738800" cy="3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r>
              <a:rPr lang="ru-RU" sz="1400" b="0" strike="noStrike" spc="-1" dirty="0">
                <a:solidFill>
                  <a:srgbClr val="566062"/>
                </a:solidFill>
                <a:latin typeface="Manrope Medium"/>
                <a:ea typeface="Segoe UI Emoji" panose="020B0502040204020203" pitchFamily="34" charset="0"/>
              </a:rPr>
              <a:t>Инструкция</a:t>
            </a:r>
            <a:endParaRPr lang="ru-RU" sz="1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84" name="PlaceHolder 2"/>
          <p:cNvSpPr>
            <a:spLocks noGrp="1"/>
          </p:cNvSpPr>
          <p:nvPr>
            <p:ph type="sldNum" idx="47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200" b="0" strike="noStrike" spc="-1">
                <a:solidFill>
                  <a:schemeClr val="dk1"/>
                </a:solidFill>
                <a:latin typeface="Manrope"/>
              </a:rPr>
              <a:t>7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5" name="PlaceHolder 3"/>
          <p:cNvSpPr>
            <a:spLocks noGrp="1"/>
          </p:cNvSpPr>
          <p:nvPr>
            <p:ph type="ftr" idx="48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 dirty="0" err="1">
                <a:solidFill>
                  <a:srgbClr val="566062"/>
                </a:solidFill>
                <a:latin typeface="Manrope"/>
              </a:rPr>
              <a:t>Микрогранты</a:t>
            </a:r>
            <a:endParaRPr lang="ru-RU" sz="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PlaceHolder 1"/>
          <p:cNvSpPr>
            <a:spLocks noGrp="1"/>
          </p:cNvSpPr>
          <p:nvPr>
            <p:ph type="title"/>
          </p:nvPr>
        </p:nvSpPr>
        <p:spPr>
          <a:xfrm>
            <a:off x="1184400" y="341280"/>
            <a:ext cx="10037520" cy="71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343B3C"/>
                </a:solidFill>
                <a:latin typeface="Manrope Semibold"/>
                <a:ea typeface="Segoe UI Emoji" panose="020B0502040204020203" pitchFamily="34" charset="0"/>
              </a:rPr>
              <a:t>Обратная связь</a:t>
            </a:r>
            <a:endParaRPr lang="ru-RU" sz="2800" b="0" strike="noStrike" spc="-1" dirty="0">
              <a:solidFill>
                <a:schemeClr val="dk1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87" name="PlaceHolder 2"/>
          <p:cNvSpPr>
            <a:spLocks noGrp="1"/>
          </p:cNvSpPr>
          <p:nvPr>
            <p:ph type="sldNum" idx="49"/>
          </p:nvPr>
        </p:nvSpPr>
        <p:spPr>
          <a:xfrm>
            <a:off x="187200" y="3246480"/>
            <a:ext cx="441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Manrope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/>
                </a:solidFill>
                <a:latin typeface="Manrope"/>
              </a:rPr>
              <a:t>8</a:t>
            </a:r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90" name="Рисунок 11"/>
          <p:cNvPicPr/>
          <p:nvPr/>
        </p:nvPicPr>
        <p:blipFill>
          <a:blip r:embed="rId2"/>
          <a:stretch/>
        </p:blipFill>
        <p:spPr>
          <a:xfrm>
            <a:off x="7863660" y="1502704"/>
            <a:ext cx="3296160" cy="3296160"/>
          </a:xfrm>
          <a:prstGeom prst="rect">
            <a:avLst/>
          </a:prstGeom>
          <a:ln w="0">
            <a:noFill/>
          </a:ln>
        </p:spPr>
      </p:pic>
      <p:sp>
        <p:nvSpPr>
          <p:cNvPr id="691" name="Заголовок 1"/>
          <p:cNvSpPr/>
          <p:nvPr/>
        </p:nvSpPr>
        <p:spPr>
          <a:xfrm>
            <a:off x="8145954" y="1145764"/>
            <a:ext cx="321012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8427"/>
          </a:bodyPr>
          <a:lstStyle/>
          <a:p>
            <a:pPr defTabSz="914400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343B3C"/>
                </a:solidFill>
                <a:latin typeface="Manrope Medium"/>
                <a:ea typeface="Segoe UI Emoji" panose="020B0502040204020203" pitchFamily="34" charset="0"/>
              </a:rPr>
              <a:t>Ответы на вопросы</a:t>
            </a:r>
            <a:endParaRPr lang="ru-RU" sz="2400" b="0" strike="noStrike" spc="-1" dirty="0">
              <a:solidFill>
                <a:srgbClr val="000000"/>
              </a:solidFill>
              <a:latin typeface="Calibri"/>
              <a:ea typeface="Segoe UI Emoji" panose="020B0502040204020203" pitchFamily="34" charset="0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ftr" idx="50"/>
          </p:nvPr>
        </p:nvSpPr>
        <p:spPr>
          <a:xfrm rot="16200000">
            <a:off x="-815760" y="5099040"/>
            <a:ext cx="2428560" cy="44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800" b="0" strike="noStrike" cap="all" spc="-1">
                <a:solidFill>
                  <a:srgbClr val="566062"/>
                </a:solidFill>
                <a:latin typeface="Manrop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800" b="0" strike="noStrike" cap="all" spc="-1" dirty="0" err="1">
                <a:solidFill>
                  <a:srgbClr val="566062"/>
                </a:solidFill>
                <a:latin typeface="Manrope"/>
              </a:rPr>
              <a:t>Микрогранты</a:t>
            </a:r>
            <a:endParaRPr lang="ru-RU" sz="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937AED-9C25-4163-92B6-5A9CC203C7A8}"/>
              </a:ext>
            </a:extLst>
          </p:cNvPr>
          <p:cNvSpPr txBox="1"/>
          <p:nvPr/>
        </p:nvSpPr>
        <p:spPr>
          <a:xfrm>
            <a:off x="1578613" y="2502633"/>
            <a:ext cx="5256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В случае необходимости получения разъяснений условий отбора может направить в Фонд не более пяти соответствующих запросов в системе «Электронный бюджет» или по адресу электронной почты </a:t>
            </a:r>
            <a:r>
              <a:rPr lang="en-US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small</a:t>
            </a:r>
            <a:r>
              <a:rPr lang="ru-RU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_</a:t>
            </a:r>
            <a:r>
              <a:rPr lang="en-US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funds</a:t>
            </a:r>
            <a:r>
              <a:rPr lang="ru-RU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@</a:t>
            </a:r>
            <a:r>
              <a:rPr lang="en-US" b="1" dirty="0" err="1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sk</a:t>
            </a:r>
            <a:r>
              <a:rPr lang="ru-RU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.</a:t>
            </a:r>
            <a:r>
              <a:rPr lang="en-US" b="1" dirty="0" err="1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ru</a:t>
            </a:r>
            <a:r>
              <a:rPr lang="ru-RU" b="1" dirty="0">
                <a:latin typeface="Manrope"/>
                <a:ea typeface="Segoe UI Emoji" panose="020B0502040204020203" pitchFamily="34" charset="0"/>
                <a:cs typeface="Microsoft Himalaya" panose="01010100010101010101" pitchFamily="2" charset="0"/>
              </a:rPr>
              <a:t>. </a:t>
            </a:r>
            <a:endParaRPr lang="ru-RU" b="1" dirty="0">
              <a:solidFill>
                <a:srgbClr val="0070C0"/>
              </a:solidFill>
              <a:latin typeface="Manrope"/>
              <a:ea typeface="Segoe UI Emoji" panose="020B0502040204020203" pitchFamily="34" charset="0"/>
              <a:cs typeface="Microsoft Himalaya" panose="01010100010101010101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1118</Words>
  <Application>Microsoft Office PowerPoint</Application>
  <PresentationFormat>Широкоэкранный</PresentationFormat>
  <Paragraphs>198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14</vt:i4>
      </vt:variant>
    </vt:vector>
  </HeadingPairs>
  <TitlesOfParts>
    <vt:vector size="40" baseType="lpstr">
      <vt:lpstr>Arial</vt:lpstr>
      <vt:lpstr>Calibri</vt:lpstr>
      <vt:lpstr>Calibri Light</vt:lpstr>
      <vt:lpstr>Manrope</vt:lpstr>
      <vt:lpstr>Manrope Light</vt:lpstr>
      <vt:lpstr>Manrope Medium</vt:lpstr>
      <vt:lpstr>Manrope Semibold</vt:lpstr>
      <vt:lpstr>Microsoft Himalaya</vt:lpstr>
      <vt:lpstr>Segoe UI Emoji</vt:lpstr>
      <vt:lpstr>Symbol</vt:lpstr>
      <vt:lpstr>Wingdings</vt:lpstr>
      <vt:lpstr>Системный шрифт, обычный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Микрогрантовые меры поддержки</vt:lpstr>
      <vt:lpstr>Микрогранты на авансирование работ по защите РИД</vt:lpstr>
      <vt:lpstr>Презентация PowerPoint</vt:lpstr>
      <vt:lpstr>Нормативное правовое регулирование</vt:lpstr>
      <vt:lpstr>Процесс отбора грантополучателей  и предоставления гранта</vt:lpstr>
      <vt:lpstr>Структура заявки на участие в отборе  </vt:lpstr>
      <vt:lpstr>Микрогранты на компенсацию расходов</vt:lpstr>
      <vt:lpstr>Презентация PowerPoint</vt:lpstr>
      <vt:lpstr>Нормативное правовое регулирование</vt:lpstr>
      <vt:lpstr>Процесс отбора грантополучателей  и предоставления гранта</vt:lpstr>
      <vt:lpstr>Структура заявки на участие в отборе  </vt:lpstr>
      <vt:lpstr>Что нужно сделать до подачи заявки?</vt:lpstr>
      <vt:lpstr>Что нужно сделать до подачи заявки?</vt:lpstr>
      <vt:lpstr>Обратная связь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Микрогранты на авансирование работ по защите РИД</dc:title>
  <dc:subject/>
  <dc:creator>koltunova</dc:creator>
  <dc:description/>
  <cp:lastModifiedBy>Mavrina Elizaveta</cp:lastModifiedBy>
  <cp:revision>65</cp:revision>
  <dcterms:created xsi:type="dcterms:W3CDTF">2025-07-25T10:02:46Z</dcterms:created>
  <dcterms:modified xsi:type="dcterms:W3CDTF">2026-03-13T13:04:10Z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r8>8</vt:r8>
  </property>
</Properties>
</file>